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7" r:id="rId5"/>
    <p:sldId id="308" r:id="rId6"/>
    <p:sldId id="259" r:id="rId7"/>
    <p:sldId id="293" r:id="rId8"/>
    <p:sldId id="260" r:id="rId9"/>
    <p:sldId id="264" r:id="rId10"/>
    <p:sldId id="265" r:id="rId11"/>
    <p:sldId id="294" r:id="rId12"/>
    <p:sldId id="266" r:id="rId13"/>
    <p:sldId id="309" r:id="rId14"/>
    <p:sldId id="271" r:id="rId15"/>
    <p:sldId id="272" r:id="rId16"/>
    <p:sldId id="274" r:id="rId17"/>
    <p:sldId id="273" r:id="rId18"/>
    <p:sldId id="275" r:id="rId19"/>
    <p:sldId id="276" r:id="rId20"/>
    <p:sldId id="277" r:id="rId21"/>
    <p:sldId id="310" r:id="rId22"/>
    <p:sldId id="278" r:id="rId23"/>
    <p:sldId id="279" r:id="rId24"/>
    <p:sldId id="280" r:id="rId25"/>
    <p:sldId id="311" r:id="rId26"/>
    <p:sldId id="295" r:id="rId27"/>
    <p:sldId id="281" r:id="rId28"/>
    <p:sldId id="282" r:id="rId29"/>
    <p:sldId id="312" r:id="rId30"/>
    <p:sldId id="283" r:id="rId31"/>
    <p:sldId id="284" r:id="rId32"/>
    <p:sldId id="285" r:id="rId33"/>
    <p:sldId id="286" r:id="rId34"/>
    <p:sldId id="296" r:id="rId35"/>
    <p:sldId id="297" r:id="rId36"/>
    <p:sldId id="298" r:id="rId37"/>
    <p:sldId id="313" r:id="rId38"/>
    <p:sldId id="287" r:id="rId39"/>
    <p:sldId id="314" r:id="rId40"/>
    <p:sldId id="288" r:id="rId41"/>
    <p:sldId id="290" r:id="rId42"/>
    <p:sldId id="291" r:id="rId43"/>
    <p:sldId id="299" r:id="rId44"/>
    <p:sldId id="315" r:id="rId45"/>
    <p:sldId id="261" r:id="rId46"/>
    <p:sldId id="267" r:id="rId47"/>
    <p:sldId id="268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C6D67-BA92-4A18-8DD0-F0CD703AB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DBC52-62D9-4E20-86A8-FBC723937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2A0D4-9CAA-4D95-A8DC-E29F25BB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95AC8-A965-40E8-8B88-68F9113D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51994-D5FB-4958-A1B8-62362431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1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E157-7442-4E01-81ED-26F76A66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19BEE-0E50-4391-908B-54EA4D76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0086-81D7-4804-BC8B-E1457F65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321AA-5755-409D-A4AE-D2FC5986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38D0D-396B-45CD-950D-2100CD4B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240CA7-E358-42DF-906B-898A5FCEC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B1C07-5D0C-422B-8813-D7350957C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BEF2-D181-47C2-AABB-9418AF45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283DB-20DC-461E-A081-66897743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C2166-A8D0-4CC0-A023-7E851623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3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BB48-22B5-437C-9A09-8E972D82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384C-2DC1-4000-ABE5-7E11E869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E2D32-8318-4EBF-A699-64E35480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F1AD8-C8C4-47BF-9ECD-33C7FC9C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349B7-E5FF-4C57-B7EB-9BD8B62D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9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CD7C-9F79-476D-92D6-5B577A36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0EDD8-20BE-48EE-9C80-06F7377EF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E27E-1057-4418-A946-4078E3BC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8D9D4-FE88-4546-A7C0-8D9B28B1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936B8-37B2-4C94-B042-AF01FA42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F3A3-986E-4E90-A35C-509BC9E3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E5EC6-B544-48D1-8D51-D44337F05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0CA9-53E3-4958-846D-2E11E9217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A3CEB-8ACF-4011-8453-D91A2963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794D4-E07C-47B5-9D4C-0A26DA9EF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6F53F-3908-4915-9A77-8F6C2C7C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43DF-91D6-4C48-9BB5-685901B05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D3BC1-DBCA-478B-8156-702F19603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A64B8-6911-4629-89BE-476E292E8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895BB0-068E-4B21-9943-3A0ECC4B6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1B4A7-E6C6-4200-9514-3510A4E3D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125D7-60A3-440C-9C64-9F8DB7927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2CE7D-3748-4C3F-96A7-8B79BEF7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6C9AD-6603-4856-8E89-5B33DFBE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0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8531-77F1-4F64-BC67-D5598C3E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AE8F1-5E57-481D-B478-49CF07C5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9BD3D-432A-4CC7-AD79-78BFE387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6EB44-6AE0-4A90-B221-EBC8502C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28FAC-7432-4990-818C-F1CCB6C6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07881-C7E1-431B-8133-6B417FE7A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636C2-2BA8-4CD4-B624-E1F31A22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5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3471-7AC5-4E9F-A350-036D424E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78A3-7BBC-4BA0-848D-E43B0CA8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92FD8-8FA4-424A-8E6C-08C4C99D7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A26BE-1908-43DE-9B33-B701F526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42274-8989-4187-8411-9A617969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64832-63F9-4677-806B-08C00DB4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5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CE2C-9FC2-41D1-99EB-6DDB5C57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D8A0C-3B3E-40F4-8758-DE13ED3EC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EFFE5-BAB0-4DE4-8562-4A9440F0B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D0730-53FE-4A35-9BB5-65CDD935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94DFC-7B83-495F-9CDD-BC272B70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BED25-C4E3-4E59-AF54-2EAD243E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56385-B94A-49FB-8422-37E7B2B5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4C8B5-8D85-42AB-9BB7-42237A61A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A4E9C-E9ED-4474-AFBF-EB62A169D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97F0-50BA-46ED-B704-23702634247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61C24-7C95-4804-8D8B-F065E9E5E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7D18E-7348-4B24-8A08-7FFED37A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05D2-F81C-4067-B2A4-4FAD3AF1F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5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localhost:3000/html/login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localhost:3000/html/signup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ocalhost:3000/html/login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localhost:3000/html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localhost:3000/html/view_jam_room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localhost:3000/html/create_jam_room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localhost:3000/html/view_jam_room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localhost:3000/html/join_jam_room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localhost:3000/html/jam_roo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localhost:3000/html/chat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localhost:3000/html/audio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localhost:3000/html/user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localhost:3000/html/profi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3683-86F8-4C2E-9D74-181621F46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D2E51-4368-45D5-AB5F-841C54D4EE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8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Profile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76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Select every option in the “Settings” tab dropdown menu, one-by-one except “Other”.</a:t>
            </a:r>
          </a:p>
          <a:p>
            <a:pPr lvl="1"/>
            <a:r>
              <a:rPr lang="en-US" dirty="0"/>
              <a:t>Profile picture should be updated with the appropriate picture.</a:t>
            </a:r>
          </a:p>
          <a:p>
            <a:pPr lvl="1"/>
            <a:r>
              <a:rPr lang="en-US" dirty="0"/>
              <a:t>If selected option is different from the picture that initially displayed upon loading the profile page, a “Save Changes” button should appear.</a:t>
            </a:r>
          </a:p>
          <a:p>
            <a:pPr lvl="1"/>
            <a:r>
              <a:rPr lang="en-US" dirty="0"/>
              <a:t>If selecting the initial picture after selecting a different picture, the “Save Changes” button should disappear.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0B86E-7D87-414E-9FE4-3EB1FA791CB8}"/>
              </a:ext>
            </a:extLst>
          </p:cNvPr>
          <p:cNvSpPr txBox="1"/>
          <p:nvPr/>
        </p:nvSpPr>
        <p:spPr>
          <a:xfrm>
            <a:off x="7163768" y="401742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Tuna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E0879-5708-43BA-8811-42120A5810ED}"/>
              </a:ext>
            </a:extLst>
          </p:cNvPr>
          <p:cNvSpPr txBox="1"/>
          <p:nvPr/>
        </p:nvSpPr>
        <p:spPr>
          <a:xfrm>
            <a:off x="9858868" y="399953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JamATuna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E5C74-FF4F-4224-9B9C-A813D920EC88}"/>
              </a:ext>
            </a:extLst>
          </p:cNvPr>
          <p:cNvSpPr txBox="1"/>
          <p:nvPr/>
        </p:nvSpPr>
        <p:spPr>
          <a:xfrm>
            <a:off x="4732648" y="401742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Clown Fish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B90D6-BBE7-4391-AC13-975A3DA940E7}"/>
              </a:ext>
            </a:extLst>
          </p:cNvPr>
          <p:cNvSpPr txBox="1"/>
          <p:nvPr/>
        </p:nvSpPr>
        <p:spPr>
          <a:xfrm>
            <a:off x="2584124" y="3993296"/>
            <a:ext cx="180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Blue Fish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0F64F-FBED-481E-B1B4-C0E9277FCC47}"/>
              </a:ext>
            </a:extLst>
          </p:cNvPr>
          <p:cNvSpPr txBox="1"/>
          <p:nvPr/>
        </p:nvSpPr>
        <p:spPr>
          <a:xfrm>
            <a:off x="254553" y="4017426"/>
            <a:ext cx="193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Orange Fish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89FA6-513F-45EC-9009-EFFFADB1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53" y="4564776"/>
            <a:ext cx="1822924" cy="195584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2272A-75CF-4E0E-90A4-9B7EA55C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516" y="4516515"/>
            <a:ext cx="1845735" cy="1980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33520-36EE-4EEF-A80C-93B1C7CFB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296" y="4516515"/>
            <a:ext cx="1867906" cy="200410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A96C82-C2AE-4EBA-9E7B-77AA64FA4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277" y="4516515"/>
            <a:ext cx="1867905" cy="200410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FC8D6-2804-4879-8D5D-B87367F29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149" y="4488668"/>
            <a:ext cx="1897644" cy="203601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8555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“Save Changes”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>
            <a:normAutofit/>
          </a:bodyPr>
          <a:lstStyle/>
          <a:p>
            <a:r>
              <a:rPr lang="en-US" dirty="0"/>
              <a:t>Select “</a:t>
            </a:r>
            <a:r>
              <a:rPr lang="en-US" dirty="0" err="1"/>
              <a:t>JamATuna</a:t>
            </a:r>
            <a:r>
              <a:rPr lang="en-US" dirty="0"/>
              <a:t>” (or other option different from profile picture initially loaded onto page) then click “Save Changes” button.</a:t>
            </a:r>
          </a:p>
          <a:p>
            <a:pPr lvl="1"/>
            <a:r>
              <a:rPr lang="en-US" dirty="0"/>
              <a:t>Page should refresh with selected picture.</a:t>
            </a:r>
          </a:p>
          <a:p>
            <a:pPr lvl="1"/>
            <a:r>
              <a:rPr lang="en-US" dirty="0"/>
              <a:t>The “Select Profile Image” bar in the “Settings” tab should default to the selected image.</a:t>
            </a:r>
          </a:p>
          <a:p>
            <a:pPr lvl="1"/>
            <a:r>
              <a:rPr lang="en-US" dirty="0"/>
              <a:t>The “Save Changes” button should disappear.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0B86E-7D87-414E-9FE4-3EB1FA791CB8}"/>
              </a:ext>
            </a:extLst>
          </p:cNvPr>
          <p:cNvSpPr txBox="1"/>
          <p:nvPr/>
        </p:nvSpPr>
        <p:spPr>
          <a:xfrm>
            <a:off x="7517423" y="3326515"/>
            <a:ext cx="332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Clicking Button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8944A-785D-409A-A40A-214DFC9543BF}"/>
              </a:ext>
            </a:extLst>
          </p:cNvPr>
          <p:cNvSpPr txBox="1"/>
          <p:nvPr/>
        </p:nvSpPr>
        <p:spPr>
          <a:xfrm>
            <a:off x="7517423" y="326996"/>
            <a:ext cx="355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Before Clicking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6D9DF-C1E2-4972-90D9-E2E82084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423" y="966722"/>
            <a:ext cx="3953557" cy="21209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60D71-DD3B-4A69-9CBC-CB851BDA6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422" y="4249792"/>
            <a:ext cx="3953557" cy="212091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3077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Profile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Select “Other” from dropdown menu in “Settings tab.</a:t>
            </a:r>
          </a:p>
          <a:p>
            <a:pPr lvl="1"/>
            <a:r>
              <a:rPr lang="en-US" dirty="0"/>
              <a:t>File upload button with “Upload Profile Picture” label and “Upload” button should now appear, and they should disappear after selecting a different option from dropdown menu.</a:t>
            </a:r>
          </a:p>
          <a:p>
            <a:pPr lvl="1"/>
            <a:r>
              <a:rPr lang="en-US" dirty="0"/>
              <a:t>File upload button should bring up File Explorer or similar file upload window</a:t>
            </a:r>
          </a:p>
          <a:p>
            <a:pPr lvl="1"/>
            <a:r>
              <a:rPr lang="en-US" dirty="0"/>
              <a:t>Selecting a file should immediately update the profile picture with the image file.</a:t>
            </a:r>
          </a:p>
          <a:p>
            <a:r>
              <a:rPr lang="en-US" dirty="0"/>
              <a:t>Select “blue-cartoon-</a:t>
            </a:r>
            <a:r>
              <a:rPr lang="en-US" dirty="0" err="1"/>
              <a:t>fish.svg</a:t>
            </a:r>
            <a:r>
              <a:rPr lang="en-US" dirty="0"/>
              <a:t>” file (or other image file), then click “Upload” button.</a:t>
            </a:r>
          </a:p>
          <a:p>
            <a:pPr lvl="1"/>
            <a:r>
              <a:rPr lang="en-US" dirty="0"/>
              <a:t>Page should refresh with selected picture.</a:t>
            </a:r>
          </a:p>
          <a:p>
            <a:pPr lvl="1"/>
            <a:r>
              <a:rPr lang="en-US" dirty="0"/>
              <a:t>The “Select Profile Image” bar in the “Settings” tab should default to “Other”.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E0879-5708-43BA-8811-42120A5810ED}"/>
              </a:ext>
            </a:extLst>
          </p:cNvPr>
          <p:cNvSpPr txBox="1"/>
          <p:nvPr/>
        </p:nvSpPr>
        <p:spPr>
          <a:xfrm>
            <a:off x="7011447" y="504686"/>
            <a:ext cx="489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“Upload Profile Picture” Option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31B25-157D-4288-A37A-B21E8C0BD771}"/>
              </a:ext>
            </a:extLst>
          </p:cNvPr>
          <p:cNvSpPr txBox="1"/>
          <p:nvPr/>
        </p:nvSpPr>
        <p:spPr>
          <a:xfrm>
            <a:off x="7011447" y="3080378"/>
            <a:ext cx="489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Selecting Image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E66BC-952A-419E-82F1-5B791BD7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46" y="1214499"/>
            <a:ext cx="4753914" cy="13705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7B44E5-5715-4B74-9340-68FE6C26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80" y="3808563"/>
            <a:ext cx="5700580" cy="154416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523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 to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>
            <a:normAutofit/>
          </a:bodyPr>
          <a:lstStyle/>
          <a:p>
            <a:r>
              <a:rPr lang="en-US" dirty="0"/>
              <a:t>Click “Go Back” on profile page</a:t>
            </a:r>
          </a:p>
          <a:p>
            <a:pPr lvl="1"/>
            <a:r>
              <a:rPr lang="en-US" dirty="0"/>
              <a:t>Should return to “Search Users” page</a:t>
            </a:r>
          </a:p>
          <a:p>
            <a:r>
              <a:rPr lang="en-US" dirty="0"/>
              <a:t>Click “Go Back” on “Search Users” page</a:t>
            </a:r>
          </a:p>
          <a:p>
            <a:pPr lvl="1"/>
            <a:r>
              <a:rPr lang="en-US" dirty="0"/>
              <a:t>Should return to home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E0879-5708-43BA-8811-42120A5810ED}"/>
              </a:ext>
            </a:extLst>
          </p:cNvPr>
          <p:cNvSpPr txBox="1"/>
          <p:nvPr/>
        </p:nvSpPr>
        <p:spPr>
          <a:xfrm>
            <a:off x="2571552" y="5035448"/>
            <a:ext cx="442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Clicking “Go Back” on “Search Users”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31B25-157D-4288-A37A-B21E8C0BD771}"/>
              </a:ext>
            </a:extLst>
          </p:cNvPr>
          <p:cNvSpPr txBox="1"/>
          <p:nvPr/>
        </p:nvSpPr>
        <p:spPr>
          <a:xfrm>
            <a:off x="8563501" y="440630"/>
            <a:ext cx="31888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Clicking “Go Back” on Profile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20252-AF85-46ED-8CB5-562AA953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307" y="2004584"/>
            <a:ext cx="4103077" cy="220113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CE17-86C9-41B5-B17A-F9D1C741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003" y="4325754"/>
            <a:ext cx="4424381" cy="237349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28615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Click “Login”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http://localhost:3000/html/login.html</a:t>
            </a:r>
            <a:endParaRPr lang="en-US" dirty="0"/>
          </a:p>
          <a:p>
            <a:pPr lvl="1"/>
            <a:r>
              <a:rPr lang="en-US" dirty="0"/>
              <a:t>From top to bottom; should see “Login” header; username box with label; password box with label; and a row containing a “Login” button, a “Signup” button, and a “Go Back” button from left to right</a:t>
            </a:r>
          </a:p>
          <a:p>
            <a:pPr lvl="1"/>
            <a:r>
              <a:rPr lang="en-US" dirty="0"/>
              <a:t>Username box should be empty with “Enter username” placeholder.</a:t>
            </a:r>
          </a:p>
          <a:p>
            <a:pPr lvl="1"/>
            <a:r>
              <a:rPr lang="en-US" dirty="0"/>
              <a:t>Password box should be empty with “Enter password” placeholder.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4D19F-616B-49C6-A1F1-99B1B876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9" y="1690688"/>
            <a:ext cx="5703651" cy="30597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6576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username box, then password box, then click away.</a:t>
            </a:r>
          </a:p>
          <a:p>
            <a:pPr lvl="1"/>
            <a:r>
              <a:rPr lang="en-US" dirty="0"/>
              <a:t>Should see username and password boxes turn red with red “Username cannot be empty.” and “Password cannot be empty.” messages respectively</a:t>
            </a:r>
          </a:p>
          <a:p>
            <a:r>
              <a:rPr lang="en-US" dirty="0"/>
              <a:t>Refresh the page then click the “Login” button</a:t>
            </a:r>
          </a:p>
          <a:p>
            <a:pPr lvl="1"/>
            <a:r>
              <a:rPr lang="en-US" dirty="0"/>
              <a:t>Should see red error messages again</a:t>
            </a:r>
          </a:p>
          <a:p>
            <a:r>
              <a:rPr lang="en-US" dirty="0"/>
              <a:t>Validation checks for empty username and password should always occur as user releases keyboard keys, the boxes lose focus, and when the “Login” button is clicked.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640873"/>
            <a:ext cx="243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Username and Password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482365" y="2351291"/>
            <a:ext cx="230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Empty Username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0C50F-1841-4E2D-A89E-4670507C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693" y="1506103"/>
            <a:ext cx="4357369" cy="233754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6EFDD-12F2-4F57-B643-AFB4F2D9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586" y="4361702"/>
            <a:ext cx="3778476" cy="202699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8326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“Signup” button on login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http://localhost:3000/html/signup.html</a:t>
            </a:r>
            <a:endParaRPr lang="en-US" dirty="0"/>
          </a:p>
          <a:p>
            <a:pPr lvl="1"/>
            <a:r>
              <a:rPr lang="en-US" dirty="0"/>
              <a:t>From top to bottom; should see “Signup” header; username box with label; password box with label; “Confirm Password” box with label; and a row containing a “Signup” button, a “Login” button, and a “Go Back” button from left to right</a:t>
            </a:r>
          </a:p>
          <a:p>
            <a:pPr lvl="1"/>
            <a:r>
              <a:rPr lang="en-US" dirty="0"/>
              <a:t>Username box should be empty with “Enter username” placeholder.</a:t>
            </a:r>
          </a:p>
          <a:p>
            <a:pPr lvl="1"/>
            <a:r>
              <a:rPr lang="en-US" dirty="0"/>
              <a:t>Password box should be empty with “Enter password” placeholder.</a:t>
            </a:r>
          </a:p>
          <a:p>
            <a:pPr lvl="1"/>
            <a:r>
              <a:rPr lang="en-US" dirty="0"/>
              <a:t>“Confirm Password” box should be empty with “Reenter password” placeholder.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6E927-7459-4796-94D0-4FFFBF9A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9" y="1690688"/>
            <a:ext cx="5703651" cy="30597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9208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Click username box, then password box, then password confirmation box, then click away.</a:t>
            </a:r>
          </a:p>
          <a:p>
            <a:pPr lvl="1"/>
            <a:r>
              <a:rPr lang="en-US" dirty="0"/>
              <a:t>Should see username, password, and password confirmation boxes turn red with red “Username cannot be empty.”, “Password cannot be empty.”, and “Password confirmation cannot be empty.” messages respectively</a:t>
            </a:r>
          </a:p>
          <a:p>
            <a:r>
              <a:rPr lang="en-US" dirty="0"/>
              <a:t>Refresh the page then click the “Signup” button</a:t>
            </a:r>
          </a:p>
          <a:p>
            <a:pPr lvl="1"/>
            <a:r>
              <a:rPr lang="en-US" dirty="0"/>
              <a:t>Should see red error messages again</a:t>
            </a:r>
          </a:p>
          <a:p>
            <a:r>
              <a:rPr lang="en-US" dirty="0"/>
              <a:t>Validation checks for empty username, password, and password confirmation should always occur as user releases keyboard keys, the boxes lose focus, and when the “Signup” button is clicked.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948604"/>
            <a:ext cx="243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boxes empty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366170" y="1828280"/>
            <a:ext cx="2307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Username and Identical Password and Password Confirmation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DC426-E4D8-4EAC-A580-E9670F44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068" y="1559871"/>
            <a:ext cx="4302897" cy="23083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2A8D72-7725-4EBF-86C9-86B5F94C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70" y="4256107"/>
            <a:ext cx="4302895" cy="230832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9931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Error Messages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Type “tuna” in username, “password” in password, and click password confirmation box.</a:t>
            </a:r>
          </a:p>
          <a:p>
            <a:pPr lvl="1"/>
            <a:r>
              <a:rPr lang="en-US" dirty="0"/>
              <a:t>Should see password confirmation box turn red with red “Password confirmation cannot be empty.” and “Password confirmation does not match password.” messages below</a:t>
            </a:r>
          </a:p>
          <a:p>
            <a:r>
              <a:rPr lang="en-US" dirty="0"/>
              <a:t>Type “password2” in password confirmation box</a:t>
            </a:r>
          </a:p>
          <a:p>
            <a:pPr lvl="1"/>
            <a:r>
              <a:rPr lang="en-US" dirty="0"/>
              <a:t>Should still see red “Password confirmation does not match password.” message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948604"/>
            <a:ext cx="243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Unidentical Passwords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366170" y="1828280"/>
            <a:ext cx="2307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Password and Empty Password Confirmation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6907A-EF13-4A70-BB97-F89B91AF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068" y="1548353"/>
            <a:ext cx="4340469" cy="232848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9D0B0-D99B-4CE0-B5B6-056D20E0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68" y="4296967"/>
            <a:ext cx="4302455" cy="230808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22446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(Username Already Exists)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Enter the following values in the signup page:</a:t>
            </a:r>
          </a:p>
          <a:p>
            <a:pPr lvl="1"/>
            <a:r>
              <a:rPr lang="en-US" dirty="0"/>
              <a:t>Username: “tdog191” (or other existing username in database)</a:t>
            </a:r>
          </a:p>
          <a:p>
            <a:pPr lvl="1"/>
            <a:r>
              <a:rPr lang="en-US" dirty="0"/>
              <a:t>Password: “password”</a:t>
            </a:r>
          </a:p>
          <a:p>
            <a:pPr lvl="1"/>
            <a:r>
              <a:rPr lang="en-US" dirty="0"/>
              <a:t>Confirm Password: “password”</a:t>
            </a:r>
          </a:p>
          <a:p>
            <a:r>
              <a:rPr lang="en-US" dirty="0"/>
              <a:t>Should see alert dialog box in browser with message “Username already exists.  Try again.”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60058-118D-4C95-8D50-A30B1696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5" y="2010569"/>
            <a:ext cx="5705475" cy="19907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1053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C422-A676-4E74-A06C-1A718105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FB3A4-5463-4C57-A669-E42DE19A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8259" cy="4351338"/>
          </a:xfrm>
        </p:spPr>
        <p:txBody>
          <a:bodyPr/>
          <a:lstStyle/>
          <a:p>
            <a:r>
              <a:rPr lang="en-US" dirty="0"/>
              <a:t>Run the following commands in the project directory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A61F3-16F8-4E14-89C7-80EAD0D1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783" y="2562104"/>
            <a:ext cx="400105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8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Click “OK” button to close alert dialog box</a:t>
            </a:r>
          </a:p>
          <a:p>
            <a:r>
              <a:rPr lang="en-US" dirty="0"/>
              <a:t>Enter the following values in the signup page:</a:t>
            </a:r>
          </a:p>
          <a:p>
            <a:pPr lvl="1"/>
            <a:r>
              <a:rPr lang="en-US" dirty="0"/>
              <a:t>Username: “tuna” (or other nonexistent username in database)</a:t>
            </a:r>
          </a:p>
          <a:p>
            <a:pPr lvl="1"/>
            <a:r>
              <a:rPr lang="en-US" dirty="0"/>
              <a:t>Password: “password”</a:t>
            </a:r>
          </a:p>
          <a:p>
            <a:pPr lvl="1"/>
            <a:r>
              <a:rPr lang="en-US" dirty="0"/>
              <a:t>Confirm Password: “password”</a:t>
            </a:r>
          </a:p>
          <a:p>
            <a:r>
              <a:rPr lang="en-US" dirty="0"/>
              <a:t>Should be redirected to home page, which now displays a “Logout” button instead of a “Login” button and also a “Profile” button because a login happened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64AEB-8D8B-42D4-9D08-D149FE2A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69300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Back To Home Page from Signup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Click “Logout” button and redisplay original homepage</a:t>
            </a:r>
          </a:p>
          <a:p>
            <a:r>
              <a:rPr lang="en-US" dirty="0"/>
              <a:t>Click on “Login” button then “Signup” button to return to Signup page</a:t>
            </a:r>
          </a:p>
          <a:p>
            <a:r>
              <a:rPr lang="en-US" dirty="0"/>
              <a:t>Click “Go Back” button on Signup page</a:t>
            </a:r>
          </a:p>
          <a:p>
            <a:pPr lvl="1"/>
            <a:r>
              <a:rPr lang="en-US" dirty="0"/>
              <a:t>Should return to homepage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945F8-A4B3-4068-823A-48CED827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177" y="1409367"/>
            <a:ext cx="2762432" cy="14819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E3C04-3E3A-41E8-B4DC-830247EB017E}"/>
              </a:ext>
            </a:extLst>
          </p:cNvPr>
          <p:cNvSpPr txBox="1"/>
          <p:nvPr/>
        </p:nvSpPr>
        <p:spPr>
          <a:xfrm>
            <a:off x="5759323" y="1542537"/>
            <a:ext cx="230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Clicking “Logout” 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9DA062-9EF1-4896-A857-CF4AFC8D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178" y="3194574"/>
            <a:ext cx="2762431" cy="14819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C05DDF-563F-42DC-A282-085D60D5073B}"/>
              </a:ext>
            </a:extLst>
          </p:cNvPr>
          <p:cNvSpPr txBox="1"/>
          <p:nvPr/>
        </p:nvSpPr>
        <p:spPr>
          <a:xfrm>
            <a:off x="5759322" y="3429000"/>
            <a:ext cx="230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Navigating Back to Signup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8D350-7E87-472C-B006-A166809D1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625" y="4979781"/>
            <a:ext cx="3088984" cy="16571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1B89D5-7209-44EC-B0CF-088696BDA69D}"/>
              </a:ext>
            </a:extLst>
          </p:cNvPr>
          <p:cNvSpPr txBox="1"/>
          <p:nvPr/>
        </p:nvSpPr>
        <p:spPr>
          <a:xfrm>
            <a:off x="5616973" y="5213479"/>
            <a:ext cx="2307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Clicking “Go Back” Button on Signup Page</a:t>
            </a:r>
          </a:p>
        </p:txBody>
      </p:sp>
    </p:spTree>
    <p:extLst>
      <p:ext uri="{BB962C8B-B14F-4D97-AF65-F5344CB8AC3E}">
        <p14:creationId xmlns:p14="http://schemas.microsoft.com/office/powerpoint/2010/main" val="3884787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(Username Does Not Exist)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Click “Login” button on homepage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http://localhost:3000/html/login.html</a:t>
            </a:r>
            <a:endParaRPr lang="en-US" dirty="0"/>
          </a:p>
          <a:p>
            <a:r>
              <a:rPr lang="en-US" dirty="0"/>
              <a:t>Enter the following values in the login page:</a:t>
            </a:r>
          </a:p>
          <a:p>
            <a:pPr lvl="1"/>
            <a:r>
              <a:rPr lang="en-US" dirty="0"/>
              <a:t>Username: “tuna2” (or other nonexistent username in database)</a:t>
            </a:r>
          </a:p>
          <a:p>
            <a:pPr lvl="1"/>
            <a:r>
              <a:rPr lang="en-US" dirty="0"/>
              <a:t>Password: “password”</a:t>
            </a:r>
          </a:p>
          <a:p>
            <a:r>
              <a:rPr lang="en-US" dirty="0"/>
              <a:t>Should see alert dialog box in browser with message “Username does not exist.  Try again.”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CEF5E-1A9A-4C4B-A3BE-9BCF3F878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13" y="2845534"/>
            <a:ext cx="5520287" cy="194149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72603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(Incorrect Password)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“OK” button to close alert dialog box</a:t>
            </a:r>
          </a:p>
          <a:p>
            <a:r>
              <a:rPr lang="en-US" dirty="0"/>
              <a:t>Enter the following values in the login page:</a:t>
            </a:r>
          </a:p>
          <a:p>
            <a:pPr lvl="1"/>
            <a:r>
              <a:rPr lang="en-US" dirty="0"/>
              <a:t>Username: “tuna” (or other existing username in database)</a:t>
            </a:r>
          </a:p>
          <a:p>
            <a:pPr lvl="1"/>
            <a:r>
              <a:rPr lang="en-US" dirty="0"/>
              <a:t>Password: “password2” (or other incorrect password)</a:t>
            </a:r>
          </a:p>
          <a:p>
            <a:r>
              <a:rPr lang="en-US" dirty="0"/>
              <a:t>Should see alert dialog box in browser with message “Incorrect password.  Try again.”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E7C3C-240F-4BF3-A678-46A2326AE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3" y="2866525"/>
            <a:ext cx="5520288" cy="19205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95913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“OK” button to close alert dialog box</a:t>
            </a:r>
          </a:p>
          <a:p>
            <a:r>
              <a:rPr lang="en-US" dirty="0"/>
              <a:t>Enter the following values in the login page:</a:t>
            </a:r>
          </a:p>
          <a:p>
            <a:pPr lvl="1"/>
            <a:r>
              <a:rPr lang="en-US" dirty="0"/>
              <a:t>Username: “tuna” (or other existing username in database)</a:t>
            </a:r>
          </a:p>
          <a:p>
            <a:pPr lvl="1"/>
            <a:r>
              <a:rPr lang="en-US" dirty="0"/>
              <a:t>Password: “password” (or which password is correct)</a:t>
            </a:r>
          </a:p>
          <a:p>
            <a:r>
              <a:rPr lang="en-US" dirty="0"/>
              <a:t>Should be redirected to home page, which now displays a “Logout” button instead of a “Login” button and also a “Profile” button because a login happened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CAC6C-F519-4C9C-9D6E-2DD2EBAC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4" y="1825625"/>
            <a:ext cx="5520286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09251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Back To Home Page from 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Click “Logout” button and redisplay original homepage</a:t>
            </a:r>
          </a:p>
          <a:p>
            <a:r>
              <a:rPr lang="en-US" dirty="0"/>
              <a:t>Click on “Login” button to return to Login page</a:t>
            </a:r>
          </a:p>
          <a:p>
            <a:r>
              <a:rPr lang="en-US" dirty="0"/>
              <a:t>Click “Go Back” button on Login page</a:t>
            </a:r>
          </a:p>
          <a:p>
            <a:pPr lvl="1"/>
            <a:r>
              <a:rPr lang="en-US" dirty="0"/>
              <a:t>Should return to homepage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E3C04-3E3A-41E8-B4DC-830247EB017E}"/>
              </a:ext>
            </a:extLst>
          </p:cNvPr>
          <p:cNvSpPr txBox="1"/>
          <p:nvPr/>
        </p:nvSpPr>
        <p:spPr>
          <a:xfrm>
            <a:off x="5759323" y="1542537"/>
            <a:ext cx="230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Clicking “Logout” button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05DDF-563F-42DC-A282-085D60D5073B}"/>
              </a:ext>
            </a:extLst>
          </p:cNvPr>
          <p:cNvSpPr txBox="1"/>
          <p:nvPr/>
        </p:nvSpPr>
        <p:spPr>
          <a:xfrm>
            <a:off x="5759322" y="3429000"/>
            <a:ext cx="230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Navigating Back to Login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B89D5-7209-44EC-B0CF-088696BDA69D}"/>
              </a:ext>
            </a:extLst>
          </p:cNvPr>
          <p:cNvSpPr txBox="1"/>
          <p:nvPr/>
        </p:nvSpPr>
        <p:spPr>
          <a:xfrm>
            <a:off x="5616973" y="5213479"/>
            <a:ext cx="2307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Clicking “Go Back” Button on Login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5BB19-9772-40C0-B3F0-4C838DFD0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369" y="1409368"/>
            <a:ext cx="2762431" cy="148192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34E803-CFF0-48F6-9792-1836CC4CD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695" y="3237973"/>
            <a:ext cx="2845777" cy="152664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5C7B2-5638-4222-9527-6B3DBF4E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694" y="5071295"/>
            <a:ext cx="2845778" cy="152664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9005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(After Login)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Click on “Login” button to return to Login page</a:t>
            </a:r>
          </a:p>
          <a:p>
            <a:r>
              <a:rPr lang="en-US" dirty="0"/>
              <a:t>Enter the following values in the login page:</a:t>
            </a:r>
          </a:p>
          <a:p>
            <a:pPr lvl="1"/>
            <a:r>
              <a:rPr lang="en-US" dirty="0"/>
              <a:t>Username: “tuna” (or other existing username in database)</a:t>
            </a:r>
          </a:p>
          <a:p>
            <a:pPr lvl="1"/>
            <a:r>
              <a:rPr lang="en-US" dirty="0"/>
              <a:t>Password: “password” (or which password is correct)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http://localhost:3000/html/index.html</a:t>
            </a:r>
            <a:endParaRPr lang="en-US" dirty="0"/>
          </a:p>
          <a:p>
            <a:pPr lvl="1"/>
            <a:r>
              <a:rPr lang="en-US" dirty="0"/>
              <a:t>Should see </a:t>
            </a:r>
            <a:r>
              <a:rPr lang="en-US" dirty="0" err="1"/>
              <a:t>JamATuna</a:t>
            </a:r>
            <a:r>
              <a:rPr lang="en-US" dirty="0"/>
              <a:t> homepage from before, now with a “Profile” and “Logout” buttons and no “Login” button because a login happened</a:t>
            </a:r>
          </a:p>
          <a:p>
            <a:r>
              <a:rPr lang="en-US" dirty="0"/>
              <a:t>Click on “Profile” button</a:t>
            </a:r>
          </a:p>
          <a:p>
            <a:pPr lvl="1"/>
            <a:r>
              <a:rPr lang="en-US" dirty="0"/>
              <a:t>Should navigate to profile page of logged-in user (“tuna” in example to the right)</a:t>
            </a:r>
          </a:p>
          <a:p>
            <a:r>
              <a:rPr lang="en-US" dirty="0"/>
              <a:t>Click “Go Back” button</a:t>
            </a:r>
          </a:p>
          <a:p>
            <a:pPr lvl="1"/>
            <a:r>
              <a:rPr lang="en-US" dirty="0"/>
              <a:t>Should redirect to homepage</a:t>
            </a:r>
          </a:p>
          <a:p>
            <a:r>
              <a:rPr lang="en-US" dirty="0"/>
              <a:t>Click on “Logout” button</a:t>
            </a:r>
          </a:p>
          <a:p>
            <a:pPr lvl="1"/>
            <a:r>
              <a:rPr lang="en-US" dirty="0"/>
              <a:t>Should refresh to display old 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42787-5E6F-4754-A1A1-04CAE563E882}"/>
              </a:ext>
            </a:extLst>
          </p:cNvPr>
          <p:cNvSpPr txBox="1"/>
          <p:nvPr/>
        </p:nvSpPr>
        <p:spPr>
          <a:xfrm>
            <a:off x="8932985" y="639701"/>
            <a:ext cx="192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New Home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B7DAE-6944-49B7-A4D7-7CA1386B9F40}"/>
              </a:ext>
            </a:extLst>
          </p:cNvPr>
          <p:cNvSpPr txBox="1"/>
          <p:nvPr/>
        </p:nvSpPr>
        <p:spPr>
          <a:xfrm>
            <a:off x="7983833" y="3028890"/>
            <a:ext cx="336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Profile Page of Logged-In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72E9B-57C3-4A08-8E79-C24660C94F29}"/>
              </a:ext>
            </a:extLst>
          </p:cNvPr>
          <p:cNvSpPr txBox="1"/>
          <p:nvPr/>
        </p:nvSpPr>
        <p:spPr>
          <a:xfrm>
            <a:off x="6207369" y="5663040"/>
            <a:ext cx="17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Old 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8CADB-7015-46BE-8325-6486783D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892" y="1087558"/>
            <a:ext cx="3686907" cy="197787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C99963-F510-4DB7-9F14-EC567281D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715" y="3429000"/>
            <a:ext cx="4525108" cy="130642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21967B-6E79-405D-B3D0-C64B20C14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338" y="4847175"/>
            <a:ext cx="3282461" cy="17609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4206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Rooms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Click “Jam Rooms”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http://localhost:3000/html/view_jam_rooms.html</a:t>
            </a:r>
            <a:endParaRPr lang="en-US" dirty="0"/>
          </a:p>
          <a:p>
            <a:pPr lvl="1"/>
            <a:r>
              <a:rPr lang="en-US" dirty="0"/>
              <a:t>From top to bottom; should see “Search Jam Rooms” header; a row containing a “Create Jam Room” button and a “Go Back” button from left to right; a row containing a “Search by:” header and “Home”, “Owner“, and “Minimum Number of Members” radio buttons from left to right; a row containing a search bar and a “Search” button from left to right; a “Jam Rooms” header; and a list of all jam rooms in the database</a:t>
            </a:r>
          </a:p>
          <a:p>
            <a:pPr lvl="1"/>
            <a:r>
              <a:rPr lang="en-US" dirty="0"/>
              <a:t>“Home” radio button should be toggled by default.</a:t>
            </a:r>
          </a:p>
          <a:p>
            <a:pPr lvl="1"/>
            <a:r>
              <a:rPr lang="en-US" dirty="0"/>
              <a:t>Search bar should be empty with “Search” placeholder.</a:t>
            </a:r>
          </a:p>
          <a:p>
            <a:pPr lvl="1"/>
            <a:r>
              <a:rPr lang="en-US" dirty="0"/>
              <a:t>Odd-numbered list entries should be colored light-blue while even-numbered entries are colored light-green.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8291E-34D9-4716-87AE-50E7252B7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50" y="1690688"/>
            <a:ext cx="5703650" cy="30597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23943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Click “Create Jam Room” button on “Search Jam Rooms”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http://localhost:3000/html/create_jam_room.html</a:t>
            </a:r>
            <a:endParaRPr lang="en-US" dirty="0"/>
          </a:p>
          <a:p>
            <a:pPr lvl="1"/>
            <a:r>
              <a:rPr lang="en-US" dirty="0"/>
              <a:t>From top to bottom, should see “Create Jam Room” header, jam room name box with label, owner username box with label, then a row containing a “Create” button and a “Go Back” button from left to right</a:t>
            </a:r>
          </a:p>
          <a:p>
            <a:pPr lvl="1"/>
            <a:r>
              <a:rPr lang="en-US" dirty="0"/>
              <a:t>Jam room name box should be empty with “Enter name” placeholder.</a:t>
            </a:r>
          </a:p>
          <a:p>
            <a:pPr lvl="1"/>
            <a:r>
              <a:rPr lang="en-US" dirty="0"/>
              <a:t>Owner username box should be empty with “Enter owner username” placeholder.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10CDA-8633-4473-981F-38FDCF17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6" y="1825625"/>
            <a:ext cx="5703654" cy="305977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32014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Back To Jam Rooms Page from Jam Room Creation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Click “Go Back” button on jam room creation page.</a:t>
            </a:r>
          </a:p>
          <a:p>
            <a:pPr lvl="1"/>
            <a:r>
              <a:rPr lang="en-US" dirty="0"/>
              <a:t>Should return to jam room search page</a:t>
            </a:r>
          </a:p>
          <a:p>
            <a:r>
              <a:rPr lang="en-US" dirty="0"/>
              <a:t>Click “Create Jam Room” button to return to the jam room creation page.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E3C04-3E3A-41E8-B4DC-830247EB017E}"/>
              </a:ext>
            </a:extLst>
          </p:cNvPr>
          <p:cNvSpPr txBox="1"/>
          <p:nvPr/>
        </p:nvSpPr>
        <p:spPr>
          <a:xfrm>
            <a:off x="5759323" y="1542537"/>
            <a:ext cx="2307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Clicking “Go Back” Button on Jam Room Creation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B89D5-7209-44EC-B0CF-088696BDA69D}"/>
              </a:ext>
            </a:extLst>
          </p:cNvPr>
          <p:cNvSpPr txBox="1"/>
          <p:nvPr/>
        </p:nvSpPr>
        <p:spPr>
          <a:xfrm>
            <a:off x="5759321" y="4483718"/>
            <a:ext cx="2307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Clicking “Create Jam Room” Button on “Search Jam Rooms”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65904-F328-48A7-91FC-706218FA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529" y="1542537"/>
            <a:ext cx="3155943" cy="16930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669E5-4467-4580-B052-A29BD90D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528" y="4799844"/>
            <a:ext cx="3155944" cy="169303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7246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CFCE-C341-4256-A564-753B6EA9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08B27-1938-46F5-BBCC-7E49ABE3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2365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Navigate to </a:t>
            </a:r>
            <a:r>
              <a:rPr lang="en-US" dirty="0">
                <a:hlinkClick r:id="rId2"/>
              </a:rPr>
              <a:t>http://localhost:3000/</a:t>
            </a:r>
            <a:endParaRPr lang="en-US" dirty="0"/>
          </a:p>
          <a:p>
            <a:pPr lvl="1"/>
            <a:r>
              <a:rPr lang="en-US" dirty="0"/>
              <a:t>Should see Jam-a-Tuna image, text, and buttons</a:t>
            </a:r>
          </a:p>
          <a:p>
            <a:pPr lvl="1"/>
            <a:r>
              <a:rPr lang="en-US" dirty="0"/>
              <a:t>Should see animated gradient background that transitions from cyan-blue in top-left corner to purplish-red in bottom-right corner on nearly every webpage</a:t>
            </a:r>
          </a:p>
          <a:p>
            <a:pPr lvl="1"/>
            <a:r>
              <a:rPr lang="en-US" dirty="0"/>
              <a:t>Should see Facebook, Twitter, Reddit, and Google+ icons that work by sharing the website to social media</a:t>
            </a:r>
          </a:p>
          <a:p>
            <a:pPr lvl="1"/>
            <a:r>
              <a:rPr lang="en-US" dirty="0"/>
              <a:t>“Users”, “Login” and “Jam Rooms” buttons should take you to a new page</a:t>
            </a:r>
          </a:p>
          <a:p>
            <a:pPr lvl="1"/>
            <a:r>
              <a:rPr lang="en-US" dirty="0"/>
              <a:t>Page should be centered in middle of browser</a:t>
            </a:r>
          </a:p>
          <a:p>
            <a:pPr lvl="1"/>
            <a:r>
              <a:rPr lang="en-US" dirty="0"/>
              <a:t>Should NOT see “Profile” and “Logout” buttons upon first visit to website in tab because no login has happened yet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472D5-C2DA-4C6E-B852-CE29E9E3C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65" y="1690688"/>
            <a:ext cx="6594661" cy="353776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02756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Click jam room name box, then owner username box, then click away.</a:t>
            </a:r>
          </a:p>
          <a:p>
            <a:pPr lvl="1"/>
            <a:r>
              <a:rPr lang="en-US" dirty="0"/>
              <a:t>Should see jam room name and owner username boxes turn red with red “Jam room name cannot be empty.” and “Owner username cannot be empty.” messages respectively</a:t>
            </a:r>
          </a:p>
          <a:p>
            <a:r>
              <a:rPr lang="en-US" dirty="0"/>
              <a:t>Refresh the page then click the “Create” button</a:t>
            </a:r>
          </a:p>
          <a:p>
            <a:pPr lvl="1"/>
            <a:r>
              <a:rPr lang="en-US" dirty="0"/>
              <a:t>Should see red error messages again</a:t>
            </a:r>
          </a:p>
          <a:p>
            <a:r>
              <a:rPr lang="en-US" dirty="0"/>
              <a:t>Validation checks for empty jam room name and owner username boxes should always occur as user releases keyboard keys, the boxes lose focus, and when the “Create” button is clicked.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08BED-6BC2-4B61-895A-E8EDF3F1C71F}"/>
              </a:ext>
            </a:extLst>
          </p:cNvPr>
          <p:cNvSpPr txBox="1"/>
          <p:nvPr/>
        </p:nvSpPr>
        <p:spPr>
          <a:xfrm>
            <a:off x="5421086" y="4948604"/>
            <a:ext cx="243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boxes empty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5421086" y="1825625"/>
            <a:ext cx="230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Jam Room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4DAFF-EA08-4D0F-B08B-3219B37A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54" y="1674583"/>
            <a:ext cx="4302453" cy="23080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360DD0-F83F-4600-95EC-B5D5E0EB0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52" y="4365273"/>
            <a:ext cx="4302455" cy="230808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97503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(Jam Room Already Exists)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Enter the following values in the jam room creation page:</a:t>
            </a:r>
          </a:p>
          <a:p>
            <a:pPr lvl="1"/>
            <a:r>
              <a:rPr lang="en-US" dirty="0"/>
              <a:t>Jam Room Name: “More Tuna Toes” (or other existing jam room in database)</a:t>
            </a:r>
          </a:p>
          <a:p>
            <a:pPr lvl="1"/>
            <a:r>
              <a:rPr lang="en-US" dirty="0"/>
              <a:t>Owner Username: “tdog191”</a:t>
            </a:r>
          </a:p>
          <a:p>
            <a:r>
              <a:rPr lang="en-US" dirty="0"/>
              <a:t>Should see alert dialog box in browser with message “Jam room already exists.  Try again.”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699D4-C570-4DA3-818A-F22052FB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3" y="2628533"/>
            <a:ext cx="5686425" cy="19526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34355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(Owner Username Does Not Exist)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“OK” button to close alert dialog box</a:t>
            </a:r>
          </a:p>
          <a:p>
            <a:r>
              <a:rPr lang="en-US" dirty="0"/>
              <a:t>Enter the following values in the jam room creation page:</a:t>
            </a:r>
          </a:p>
          <a:p>
            <a:pPr lvl="1"/>
            <a:r>
              <a:rPr lang="en-US" dirty="0"/>
              <a:t>Jam Room Name: “Dancing Tuna Feet” (or other nonexistent jam room in database)</a:t>
            </a:r>
          </a:p>
          <a:p>
            <a:pPr lvl="1"/>
            <a:r>
              <a:rPr lang="en-US" dirty="0"/>
              <a:t>Owner Username: “salt” (or other nonexistent user in database)</a:t>
            </a:r>
          </a:p>
          <a:p>
            <a:r>
              <a:rPr lang="en-US" dirty="0"/>
              <a:t>Should see alert dialog box in browser with message “Owner username does not exist.  Try again.”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FDD9C-4A0B-4A3E-94AC-985509EF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2" y="2537314"/>
            <a:ext cx="5667375" cy="19240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07147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Jam Room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“OK” button to close alert dialog box</a:t>
            </a:r>
          </a:p>
          <a:p>
            <a:r>
              <a:rPr lang="en-US" dirty="0"/>
              <a:t>Enter the following values in the jam room creation page:</a:t>
            </a:r>
          </a:p>
          <a:p>
            <a:pPr lvl="1"/>
            <a:r>
              <a:rPr lang="en-US" dirty="0"/>
              <a:t>Jam Room Name: “Dancing Tuna Feet” (or other nonexistent jam room in database)</a:t>
            </a:r>
          </a:p>
          <a:p>
            <a:pPr lvl="1"/>
            <a:r>
              <a:rPr lang="en-US" dirty="0"/>
              <a:t>Owner Username: “tdog191” (or other existing user in database)</a:t>
            </a:r>
          </a:p>
          <a:p>
            <a:r>
              <a:rPr lang="en-US" dirty="0"/>
              <a:t>Should see new page with message “Jam room successfully created!” and “Back To Search”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23F71-1D12-4DF8-8251-D1EAFA09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89567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Room Search (Search by Name)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Click “Back To Search”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http://localhost:3000/html/view_jam_rooms.html</a:t>
            </a:r>
            <a:endParaRPr lang="en-US" dirty="0"/>
          </a:p>
          <a:p>
            <a:r>
              <a:rPr lang="en-US" dirty="0"/>
              <a:t>Enter “t” (or other prefix (ignoring case) of a jam room in the list) into search bar and click “Search” button.</a:t>
            </a:r>
          </a:p>
          <a:p>
            <a:pPr lvl="1"/>
            <a:r>
              <a:rPr lang="en-US" dirty="0"/>
              <a:t>Jam room list should only display jam rooms in database with matching name prefixes (ignoring case)</a:t>
            </a:r>
          </a:p>
          <a:p>
            <a:pPr lvl="1"/>
            <a:r>
              <a:rPr lang="en-US" dirty="0"/>
              <a:t>Odd-numbered entries should still be colored light-blue while even-numbered entries should still be colored light-green.</a:t>
            </a:r>
          </a:p>
          <a:p>
            <a:r>
              <a:rPr lang="en-US" dirty="0"/>
              <a:t>Enter “Tuna Feet” (or other jam room in database) into search bar and click “Search” button.</a:t>
            </a:r>
          </a:p>
          <a:p>
            <a:pPr lvl="1"/>
            <a:r>
              <a:rPr lang="en-US" dirty="0"/>
              <a:t>Old search results should disappear, and the new search results should be displayed.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E3D72-9A73-41D2-B1B5-CAE4329FC6B2}"/>
              </a:ext>
            </a:extLst>
          </p:cNvPr>
          <p:cNvSpPr txBox="1"/>
          <p:nvPr/>
        </p:nvSpPr>
        <p:spPr>
          <a:xfrm>
            <a:off x="9205547" y="994896"/>
            <a:ext cx="1872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C5F11-8DF0-4166-B7BB-C82EC966FBE3}"/>
              </a:ext>
            </a:extLst>
          </p:cNvPr>
          <p:cNvSpPr txBox="1"/>
          <p:nvPr/>
        </p:nvSpPr>
        <p:spPr>
          <a:xfrm>
            <a:off x="8748346" y="4000827"/>
            <a:ext cx="2329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Second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48504-29D8-46B9-A159-C79BFCAD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66" y="1690688"/>
            <a:ext cx="4221434" cy="22646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D0938-99BA-4CA0-A46F-AE1D4D11C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507" y="4522820"/>
            <a:ext cx="4221434" cy="226462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87528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Room Search (Search by Owner)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Click “Owner” radio button to toggle on search by jam room owner</a:t>
            </a:r>
          </a:p>
          <a:p>
            <a:r>
              <a:rPr lang="en-US" dirty="0"/>
              <a:t>Enter “t” (or other prefix (ignoring case) of a jam room owner username in the database) into search bar and click “Search” button.</a:t>
            </a:r>
          </a:p>
          <a:p>
            <a:pPr lvl="1"/>
            <a:r>
              <a:rPr lang="en-US" dirty="0"/>
              <a:t>Jam room list should only display jam rooms in database with owners that have usernames with matching prefixes (ignoring case)</a:t>
            </a:r>
          </a:p>
          <a:p>
            <a:pPr lvl="1"/>
            <a:r>
              <a:rPr lang="en-US" dirty="0"/>
              <a:t>Odd-numbered entries should still be colored light-blue while even-numbered entries should still be colored light-green.</a:t>
            </a:r>
          </a:p>
          <a:p>
            <a:r>
              <a:rPr lang="en-US" dirty="0"/>
              <a:t>Enter “tdog191” (or other jam room owner username in database) into search bar and click “Search” button.</a:t>
            </a:r>
          </a:p>
          <a:p>
            <a:pPr lvl="1"/>
            <a:r>
              <a:rPr lang="en-US" dirty="0"/>
              <a:t>Old search results should disappear, and the new search results should be displayed.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E3D72-9A73-41D2-B1B5-CAE4329FC6B2}"/>
              </a:ext>
            </a:extLst>
          </p:cNvPr>
          <p:cNvSpPr txBox="1"/>
          <p:nvPr/>
        </p:nvSpPr>
        <p:spPr>
          <a:xfrm>
            <a:off x="9205547" y="994896"/>
            <a:ext cx="1872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C5F11-8DF0-4166-B7BB-C82EC966FBE3}"/>
              </a:ext>
            </a:extLst>
          </p:cNvPr>
          <p:cNvSpPr txBox="1"/>
          <p:nvPr/>
        </p:nvSpPr>
        <p:spPr>
          <a:xfrm>
            <a:off x="8748346" y="4000827"/>
            <a:ext cx="2329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Second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482FE-294C-4E63-B05A-51276C6E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664" y="1585099"/>
            <a:ext cx="4181417" cy="22431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04DD1-8C14-4B75-9D94-8EE830E2E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664" y="4524047"/>
            <a:ext cx="4181417" cy="224315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94422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Room Search (Search by Minimum Number of Members)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Click “Minimum Number of Members” radio button to toggle on search by minimum number of members</a:t>
            </a:r>
          </a:p>
          <a:p>
            <a:r>
              <a:rPr lang="en-US" dirty="0"/>
              <a:t>Enter “1” into search bar and click “Search” button.</a:t>
            </a:r>
          </a:p>
          <a:p>
            <a:pPr lvl="1"/>
            <a:r>
              <a:rPr lang="en-US" dirty="0"/>
              <a:t>Should see list of all jam rooms in database (since every jam room has its owner as a member, thereby meeting the minimum number of members 1)</a:t>
            </a:r>
          </a:p>
          <a:p>
            <a:pPr lvl="1"/>
            <a:r>
              <a:rPr lang="en-US" dirty="0"/>
              <a:t>Odd-numbered entries should still be colored light-blue while even-numbered entries should still be colored light-green.</a:t>
            </a:r>
          </a:p>
          <a:p>
            <a:r>
              <a:rPr lang="en-US" dirty="0"/>
              <a:t>Enter “2” into “Search by Minimum Number of Members” bar and click “Search” button immediately below.</a:t>
            </a:r>
          </a:p>
          <a:p>
            <a:pPr lvl="1"/>
            <a:r>
              <a:rPr lang="en-US" dirty="0"/>
              <a:t>Jam room list should only display jam rooms in database with at least two members.</a:t>
            </a:r>
          </a:p>
          <a:p>
            <a:pPr lvl="1"/>
            <a:r>
              <a:rPr lang="en-US" dirty="0"/>
              <a:t>Old search results should disappear, and the new search results should be displayed.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E3D72-9A73-41D2-B1B5-CAE4329FC6B2}"/>
              </a:ext>
            </a:extLst>
          </p:cNvPr>
          <p:cNvSpPr txBox="1"/>
          <p:nvPr/>
        </p:nvSpPr>
        <p:spPr>
          <a:xfrm>
            <a:off x="9205547" y="994896"/>
            <a:ext cx="1872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C5F11-8DF0-4166-B7BB-C82EC966FBE3}"/>
              </a:ext>
            </a:extLst>
          </p:cNvPr>
          <p:cNvSpPr txBox="1"/>
          <p:nvPr/>
        </p:nvSpPr>
        <p:spPr>
          <a:xfrm>
            <a:off x="8748346" y="4000827"/>
            <a:ext cx="2329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Second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6E504-9EA7-424A-8869-C0EF91A2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448" y="1518116"/>
            <a:ext cx="3681352" cy="197489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E0E43-1CC6-4DB1-8CAF-762D08940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448" y="4645999"/>
            <a:ext cx="3681352" cy="197489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28802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Back To Home Page from Jam Rooms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Click “Go Back” button on jam rooms page.</a:t>
            </a:r>
          </a:p>
          <a:p>
            <a:pPr lvl="1"/>
            <a:r>
              <a:rPr lang="en-US" dirty="0"/>
              <a:t>Should return to homepage</a:t>
            </a:r>
          </a:p>
          <a:p>
            <a:r>
              <a:rPr lang="en-US" dirty="0"/>
              <a:t>Click “Jam Rooms” button to return to the jam rooms page.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E3C04-3E3A-41E8-B4DC-830247EB017E}"/>
              </a:ext>
            </a:extLst>
          </p:cNvPr>
          <p:cNvSpPr txBox="1"/>
          <p:nvPr/>
        </p:nvSpPr>
        <p:spPr>
          <a:xfrm>
            <a:off x="5759323" y="1542537"/>
            <a:ext cx="2307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Clicking “Go Back” Button on Jam Rooms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B89D5-7209-44EC-B0CF-088696BDA69D}"/>
              </a:ext>
            </a:extLst>
          </p:cNvPr>
          <p:cNvSpPr txBox="1"/>
          <p:nvPr/>
        </p:nvSpPr>
        <p:spPr>
          <a:xfrm>
            <a:off x="5759321" y="4483718"/>
            <a:ext cx="2307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Clicking “Jam Rooms” Button on 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E7C59-5C92-4B2F-9E23-12178866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453" y="1690688"/>
            <a:ext cx="3240348" cy="17383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F4470-01AD-4653-914E-2971A233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453" y="4677506"/>
            <a:ext cx="3240347" cy="173831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68407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“Tuna Feet” (or other search result entry on “Jam Rooms” page).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http://localhost:3000/html/join_jam_room.html</a:t>
            </a:r>
            <a:endParaRPr lang="en-US" dirty="0"/>
          </a:p>
          <a:p>
            <a:pPr lvl="1"/>
            <a:r>
              <a:rPr lang="en-US" dirty="0"/>
              <a:t>From top to bottom, should see “Join Jam Room” header, username box with label, then a row containing “Join” button and a “Go Back” button from left to right</a:t>
            </a:r>
          </a:p>
          <a:p>
            <a:pPr lvl="1"/>
            <a:r>
              <a:rPr lang="en-US" dirty="0"/>
              <a:t>Username box should be empty with “Enter username” placeholder.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5CF84-E7B2-4785-9DE4-45E957DC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45" y="1825625"/>
            <a:ext cx="5703655" cy="305977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06940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Back To Jam Rooms Page from Jam Room Joining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Click “Go Back” button on jam room joining page.</a:t>
            </a:r>
          </a:p>
          <a:p>
            <a:pPr lvl="1"/>
            <a:r>
              <a:rPr lang="en-US" dirty="0"/>
              <a:t>Should return to jam room search page</a:t>
            </a:r>
          </a:p>
          <a:p>
            <a:r>
              <a:rPr lang="en-US" dirty="0"/>
              <a:t>Click “Tuna Feet” (or other search result entry on “Jam Rooms” page) to return to the jam room joining page.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E3C04-3E3A-41E8-B4DC-830247EB017E}"/>
              </a:ext>
            </a:extLst>
          </p:cNvPr>
          <p:cNvSpPr txBox="1"/>
          <p:nvPr/>
        </p:nvSpPr>
        <p:spPr>
          <a:xfrm>
            <a:off x="5759323" y="1542537"/>
            <a:ext cx="2307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Clicking “Go Back” Button on Jam Room Joining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B89D5-7209-44EC-B0CF-088696BDA69D}"/>
              </a:ext>
            </a:extLst>
          </p:cNvPr>
          <p:cNvSpPr txBox="1"/>
          <p:nvPr/>
        </p:nvSpPr>
        <p:spPr>
          <a:xfrm>
            <a:off x="5759321" y="4483718"/>
            <a:ext cx="2307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Clicking “Tuna Feet” Entry on “Search Jam Rooms”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3E521-5E2D-4E4E-97EB-CF185609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943" y="1542537"/>
            <a:ext cx="3127529" cy="16777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1CF87-3EC0-4CDC-8E01-95E10F4D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30" y="4731556"/>
            <a:ext cx="3152442" cy="169115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9960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CFCE-C341-4256-A564-753B6EA9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08B27-1938-46F5-BBCC-7E49ABE3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236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Facebook button</a:t>
            </a:r>
          </a:p>
          <a:p>
            <a:pPr lvl="1"/>
            <a:r>
              <a:rPr lang="en-US" dirty="0"/>
              <a:t>Should see Facebook share dialog with </a:t>
            </a:r>
            <a:r>
              <a:rPr lang="en-US" dirty="0" err="1"/>
              <a:t>JamATuna</a:t>
            </a:r>
            <a:r>
              <a:rPr lang="en-US" dirty="0"/>
              <a:t> logo as thumbnail, “Jam-a-Tuna” as the title, and “Welcome to Jam-a-Tuna!” as the description</a:t>
            </a:r>
          </a:p>
          <a:p>
            <a:r>
              <a:rPr lang="en-US" dirty="0"/>
              <a:t>Click Twitter button</a:t>
            </a:r>
          </a:p>
          <a:p>
            <a:pPr lvl="1"/>
            <a:r>
              <a:rPr lang="en-US" dirty="0"/>
              <a:t>Should see Twitter share dialog with text box filled with text “Check Out This Awesome New Music Game! https://jamatuna.herokuapp.com”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67006-85F7-4CCB-A528-F0E4AAF3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762" y="1831363"/>
            <a:ext cx="3630038" cy="19312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52194-CD1E-40BD-9977-C10A26A10949}"/>
              </a:ext>
            </a:extLst>
          </p:cNvPr>
          <p:cNvSpPr txBox="1"/>
          <p:nvPr/>
        </p:nvSpPr>
        <p:spPr>
          <a:xfrm>
            <a:off x="5460709" y="2319925"/>
            <a:ext cx="2162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Facebook Share Dialog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0B34A-1CE9-4D28-95CA-7A771F9F3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762" y="4229599"/>
            <a:ext cx="3630038" cy="19473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512A27-3819-4EFE-B490-62523AE4D718}"/>
              </a:ext>
            </a:extLst>
          </p:cNvPr>
          <p:cNvSpPr txBox="1"/>
          <p:nvPr/>
        </p:nvSpPr>
        <p:spPr>
          <a:xfrm>
            <a:off x="5460709" y="4494556"/>
            <a:ext cx="2162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Twitter Share Dialog</a:t>
            </a:r>
          </a:p>
        </p:txBody>
      </p:sp>
    </p:spTree>
    <p:extLst>
      <p:ext uri="{BB962C8B-B14F-4D97-AF65-F5344CB8AC3E}">
        <p14:creationId xmlns:p14="http://schemas.microsoft.com/office/powerpoint/2010/main" val="4784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Click username box, then click away.</a:t>
            </a:r>
          </a:p>
          <a:p>
            <a:pPr lvl="1"/>
            <a:r>
              <a:rPr lang="en-US" dirty="0"/>
              <a:t>Should see username box turn red with red “Joiner username cannot be empty.” message</a:t>
            </a:r>
          </a:p>
          <a:p>
            <a:r>
              <a:rPr lang="en-US" dirty="0"/>
              <a:t>Refresh the page then click the “Join” button</a:t>
            </a:r>
          </a:p>
          <a:p>
            <a:pPr lvl="1"/>
            <a:r>
              <a:rPr lang="en-US" dirty="0"/>
              <a:t>Should see red error message again</a:t>
            </a:r>
          </a:p>
          <a:p>
            <a:r>
              <a:rPr lang="en-US" dirty="0"/>
              <a:t>Validation check for empty username box should always occur as user releases keyboard keys, the boxes lose focus, and when the “Join” button is clicked.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E7C07-1C8B-458D-B63B-3CF3C2BAE96A}"/>
              </a:ext>
            </a:extLst>
          </p:cNvPr>
          <p:cNvSpPr txBox="1"/>
          <p:nvPr/>
        </p:nvSpPr>
        <p:spPr>
          <a:xfrm>
            <a:off x="7212246" y="2317993"/>
            <a:ext cx="2667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Username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6E38C-652C-4F18-AE49-7C4B1CFF0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551" y="3135146"/>
            <a:ext cx="5153229" cy="276449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7500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 (Joiner Username Does Not Exist)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Enter “salt” (or other nonexistent user in database) in username box.</a:t>
            </a:r>
          </a:p>
          <a:p>
            <a:r>
              <a:rPr lang="en-US" dirty="0"/>
              <a:t>Should see alert dialog box in browser with message “Username does not exist.  Try again.”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25B3F-A717-46E4-AA15-794ADBBB5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2" y="2796305"/>
            <a:ext cx="5695950" cy="19907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321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Jam Room Page (Success)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Click “OK” button to close alert dialog box.</a:t>
            </a:r>
          </a:p>
          <a:p>
            <a:r>
              <a:rPr lang="en-US" dirty="0"/>
              <a:t>Enter “tdog191” (or other existing user in database) in username box.</a:t>
            </a:r>
          </a:p>
          <a:p>
            <a:r>
              <a:rPr lang="en-US" dirty="0"/>
              <a:t>Should be redirected to the jam room’s home page (“Tuna Feet” in the example to the right)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C264B-D534-488B-ADD5-448350814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3" y="1825625"/>
            <a:ext cx="5520287" cy="296140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5518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Room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Jam Room Page</a:t>
            </a:r>
          </a:p>
          <a:p>
            <a:pPr lvl="1"/>
            <a:r>
              <a:rPr lang="en-US" dirty="0"/>
              <a:t>Should have URL </a:t>
            </a:r>
            <a:r>
              <a:rPr lang="en-US" dirty="0">
                <a:hlinkClick r:id="rId2"/>
              </a:rPr>
              <a:t>http://localhost:3000/html/jam_room.html</a:t>
            </a:r>
            <a:endParaRPr lang="en-US" dirty="0"/>
          </a:p>
          <a:p>
            <a:pPr lvl="1"/>
            <a:r>
              <a:rPr lang="en-US" dirty="0"/>
              <a:t>From top to bottom, should see “Welcome to &lt;name of jam room&gt;!” header, “Owner” header, clickable light-blue rectangle containing the username of the jam room’s owner, “Members” header, list of all members in the jam room, then a row containing “Chat”, “Audio”, and “Go Back” buttons from left to right</a:t>
            </a:r>
          </a:p>
          <a:p>
            <a:pPr lvl="1"/>
            <a:r>
              <a:rPr lang="en-US" dirty="0"/>
              <a:t>Should see Facebook, Twitter, Reddit, and Google+ icons that work by sharing the website to social media</a:t>
            </a:r>
          </a:p>
          <a:p>
            <a:pPr lvl="1"/>
            <a:r>
              <a:rPr lang="en-US" dirty="0"/>
              <a:t>Odd-numbered entries of the members list should be colored light-blue while even-numbered entries are colored light-green.</a:t>
            </a:r>
          </a:p>
          <a:p>
            <a:r>
              <a:rPr lang="en-US" dirty="0"/>
              <a:t>Click any user entry on the page</a:t>
            </a:r>
          </a:p>
          <a:p>
            <a:pPr lvl="1"/>
            <a:r>
              <a:rPr lang="en-US" dirty="0"/>
              <a:t>Should navigate to corresponding user’s profile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0B86E-7D87-414E-9FE4-3EB1FA791CB8}"/>
              </a:ext>
            </a:extLst>
          </p:cNvPr>
          <p:cNvSpPr txBox="1"/>
          <p:nvPr/>
        </p:nvSpPr>
        <p:spPr>
          <a:xfrm>
            <a:off x="8223738" y="3354093"/>
            <a:ext cx="3130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Selecting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8944A-785D-409A-A40A-214DFC9543BF}"/>
              </a:ext>
            </a:extLst>
          </p:cNvPr>
          <p:cNvSpPr txBox="1"/>
          <p:nvPr/>
        </p:nvSpPr>
        <p:spPr>
          <a:xfrm>
            <a:off x="8880231" y="504686"/>
            <a:ext cx="247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Jam Room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F08AF-825C-4598-B864-72955750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110" y="1280613"/>
            <a:ext cx="3313685" cy="177765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A2259-8F40-4522-A775-D6497CF35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41" y="3973755"/>
            <a:ext cx="4373954" cy="125142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15384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F505-6C66-43DD-A624-E021806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Back To Jam Rooms Page from Jam Room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5BBD-ED9A-426B-8A46-E4A2CF0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>
            <a:normAutofit/>
          </a:bodyPr>
          <a:lstStyle/>
          <a:p>
            <a:r>
              <a:rPr lang="en-US" dirty="0"/>
              <a:t>Click “Go Back” button on jam room page.</a:t>
            </a:r>
          </a:p>
          <a:p>
            <a:pPr lvl="1"/>
            <a:r>
              <a:rPr lang="en-US" dirty="0"/>
              <a:t>Should return to jam room search page</a:t>
            </a:r>
          </a:p>
          <a:p>
            <a:r>
              <a:rPr lang="en-US" dirty="0"/>
              <a:t>Rejoin “Tuna Feet” (or other search result entry on “Jam Rooms” page) to return to the jam room page.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E3C04-3E3A-41E8-B4DC-830247EB017E}"/>
              </a:ext>
            </a:extLst>
          </p:cNvPr>
          <p:cNvSpPr txBox="1"/>
          <p:nvPr/>
        </p:nvSpPr>
        <p:spPr>
          <a:xfrm>
            <a:off x="5759323" y="1542537"/>
            <a:ext cx="2307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Clicking “Go Back” Button on Jam Room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B89D5-7209-44EC-B0CF-088696BDA69D}"/>
              </a:ext>
            </a:extLst>
          </p:cNvPr>
          <p:cNvSpPr txBox="1"/>
          <p:nvPr/>
        </p:nvSpPr>
        <p:spPr>
          <a:xfrm>
            <a:off x="5759321" y="4483718"/>
            <a:ext cx="2307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Rejoining “Tuna Feet” Jam Room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0BE70-201C-47EE-A3A0-470895CD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357" y="1542537"/>
            <a:ext cx="3152443" cy="169115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7E77C-380E-4347-A4E2-42142AE5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357" y="4567937"/>
            <a:ext cx="3152443" cy="169115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48325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B2D1-18F7-450F-BAB9-639133F1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EC3F-24D1-456D-A268-CBFB921A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4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“Chat” button on jam room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http://localhost:3000/html/chat.html</a:t>
            </a:r>
            <a:endParaRPr lang="en-US" dirty="0"/>
          </a:p>
          <a:p>
            <a:pPr lvl="1"/>
            <a:r>
              <a:rPr lang="en-US" dirty="0"/>
              <a:t>From left to right at the bottom of the page, should see username box, message box, then “Send” button</a:t>
            </a:r>
          </a:p>
          <a:p>
            <a:pPr lvl="1"/>
            <a:r>
              <a:rPr lang="en-US" dirty="0"/>
              <a:t>Username box should be empty with “Enter username” placeholder.</a:t>
            </a:r>
          </a:p>
          <a:p>
            <a:pPr lvl="1"/>
            <a:r>
              <a:rPr lang="en-US" dirty="0"/>
              <a:t>Message box should be empty with “Enter message” placeholder.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2460B-8189-41E0-AD4B-AA95555C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989" y="1690688"/>
            <a:ext cx="6321583" cy="339126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78910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B2D1-18F7-450F-BAB9-639133F1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Page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EC3F-24D1-456D-A268-CBFB921A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47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Open chat page in two browser tabs.</a:t>
            </a:r>
          </a:p>
          <a:p>
            <a:pPr lvl="1"/>
            <a:r>
              <a:rPr lang="en-US" dirty="0"/>
              <a:t>Type username and messages into either tab and hit ‘Enter’.</a:t>
            </a:r>
          </a:p>
          <a:p>
            <a:pPr lvl="1"/>
            <a:r>
              <a:rPr lang="en-US" dirty="0"/>
              <a:t>Messages should show on both tabs.</a:t>
            </a:r>
          </a:p>
          <a:p>
            <a:pPr lvl="1"/>
            <a:r>
              <a:rPr lang="en-US" dirty="0"/>
              <a:t>Every sent message should be of the form “&lt;username&gt;: &lt;message&gt;”.</a:t>
            </a:r>
          </a:p>
          <a:p>
            <a:pPr lvl="1"/>
            <a:r>
              <a:rPr lang="en-US" dirty="0"/>
              <a:t>Every odd-numbered message should have a gray background.</a:t>
            </a:r>
          </a:p>
          <a:p>
            <a:pPr lvl="1"/>
            <a:r>
              <a:rPr lang="en-US" dirty="0"/>
              <a:t>Message box should become empty after a message is sent.</a:t>
            </a:r>
          </a:p>
          <a:p>
            <a:pPr lvl="1"/>
            <a:r>
              <a:rPr lang="en-US" dirty="0"/>
              <a:t>Messages should not appear to any user outside the jam room.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A16A47-18D5-487C-8C03-E201291C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328" y="365125"/>
            <a:ext cx="3261206" cy="175289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4E197-2DF3-4E0B-8863-A4DDCDDE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66" y="1957766"/>
            <a:ext cx="3261206" cy="1751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83CC-9511-46CB-894B-57A03FDE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768" y="3976045"/>
            <a:ext cx="5217398" cy="280163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4902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B2D1-18F7-450F-BAB9-639133F1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Chat Page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A16A47-18D5-487C-8C03-E201291C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44" y="1766085"/>
            <a:ext cx="3225842" cy="17338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4E197-2DF3-4E0B-8863-A4DDCDDE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33" y="1766086"/>
            <a:ext cx="3228968" cy="1733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83CC-9511-46CB-894B-57A03FDE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4" y="4342819"/>
            <a:ext cx="3228971" cy="17338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620E91-C13E-4BB2-8242-DC1B272BA9D0}"/>
              </a:ext>
            </a:extLst>
          </p:cNvPr>
          <p:cNvSpPr txBox="1"/>
          <p:nvPr/>
        </p:nvSpPr>
        <p:spPr>
          <a:xfrm>
            <a:off x="446217" y="3736731"/>
            <a:ext cx="322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53DA4-4CB6-4BC0-BE37-456A164E6D09}"/>
              </a:ext>
            </a:extLst>
          </p:cNvPr>
          <p:cNvSpPr txBox="1"/>
          <p:nvPr/>
        </p:nvSpPr>
        <p:spPr>
          <a:xfrm>
            <a:off x="8124832" y="3736731"/>
            <a:ext cx="322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235D5-8814-4ED4-8FBC-B2177F1F748A}"/>
              </a:ext>
            </a:extLst>
          </p:cNvPr>
          <p:cNvSpPr txBox="1"/>
          <p:nvPr/>
        </p:nvSpPr>
        <p:spPr>
          <a:xfrm>
            <a:off x="446216" y="6308209"/>
            <a:ext cx="322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AE964-E6D3-4F2E-984E-927025F17CC3}"/>
              </a:ext>
            </a:extLst>
          </p:cNvPr>
          <p:cNvSpPr txBox="1"/>
          <p:nvPr/>
        </p:nvSpPr>
        <p:spPr>
          <a:xfrm>
            <a:off x="8124832" y="6152106"/>
            <a:ext cx="322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FF27F3-005A-4877-8991-35523C6CC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832" y="4342819"/>
            <a:ext cx="3228972" cy="173389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35589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B2D1-18F7-450F-BAB9-639133F1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Reloading Chat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EC3F-24D1-456D-A268-CBFB921A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473" cy="4351338"/>
          </a:xfrm>
        </p:spPr>
        <p:txBody>
          <a:bodyPr>
            <a:normAutofit/>
          </a:bodyPr>
          <a:lstStyle/>
          <a:p>
            <a:r>
              <a:rPr lang="en-US" dirty="0"/>
              <a:t>Refresh the chat page</a:t>
            </a:r>
          </a:p>
          <a:p>
            <a:pPr lvl="1"/>
            <a:r>
              <a:rPr lang="en-US" dirty="0"/>
              <a:t>Should see chat messages reload onto the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FA1B0-7E34-40EA-A369-19B42D2A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012" y="1825625"/>
            <a:ext cx="5825434" cy="312510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65696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B858-F2E3-4271-9522-58AE4BFD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669F-B590-405D-B68B-F38309DFF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20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Return to jam room page and click “Audio” button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http://localhost:3000/html/audio.html</a:t>
            </a:r>
            <a:endParaRPr lang="en-US" dirty="0"/>
          </a:p>
          <a:p>
            <a:pPr lvl="1"/>
            <a:r>
              <a:rPr lang="en-US" dirty="0"/>
              <a:t>Loading screen should appear first.</a:t>
            </a:r>
          </a:p>
          <a:p>
            <a:pPr lvl="1"/>
            <a:r>
              <a:rPr lang="en-US" dirty="0"/>
              <a:t>Should see audio page thereafter</a:t>
            </a:r>
          </a:p>
          <a:p>
            <a:pPr lvl="1"/>
            <a:r>
              <a:rPr lang="en-US" dirty="0"/>
              <a:t>Drum beat should start.</a:t>
            </a:r>
          </a:p>
          <a:p>
            <a:r>
              <a:rPr lang="en-US" dirty="0"/>
              <a:t>Check layout</a:t>
            </a:r>
          </a:p>
          <a:p>
            <a:pPr lvl="1"/>
            <a:r>
              <a:rPr lang="en-US" dirty="0"/>
              <a:t>Jam room title appears</a:t>
            </a:r>
          </a:p>
          <a:p>
            <a:pPr lvl="1"/>
            <a:r>
              <a:rPr lang="en-US" dirty="0"/>
              <a:t>Home and Back button appear</a:t>
            </a:r>
          </a:p>
          <a:p>
            <a:pPr lvl="1"/>
            <a:r>
              <a:rPr lang="en-US" dirty="0"/>
              <a:t>HTML5 Canvas appear</a:t>
            </a:r>
          </a:p>
          <a:p>
            <a:pPr lvl="1"/>
            <a:r>
              <a:rPr lang="en-US" dirty="0"/>
              <a:t>Gain knobs appear</a:t>
            </a:r>
          </a:p>
          <a:p>
            <a:pPr lvl="1"/>
            <a:r>
              <a:rPr lang="en-US" dirty="0"/>
              <a:t>Pan knobs appear</a:t>
            </a:r>
          </a:p>
          <a:p>
            <a:pPr lvl="1"/>
            <a:r>
              <a:rPr lang="en-US" dirty="0"/>
              <a:t>Drum toggles appear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CF11B-ED83-4771-AC09-63353861F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7"/>
          <a:stretch/>
        </p:blipFill>
        <p:spPr>
          <a:xfrm>
            <a:off x="6096000" y="2164186"/>
            <a:ext cx="5210262" cy="25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CFCE-C341-4256-A564-753B6EA9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08B27-1938-46F5-BBCC-7E49ABE3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236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Reddit button</a:t>
            </a:r>
          </a:p>
          <a:p>
            <a:pPr lvl="1"/>
            <a:r>
              <a:rPr lang="en-US" dirty="0"/>
              <a:t>Should see Reddit link dialog with title “Check Out This Awesome New Music Game!” and body “https://jamatuna.herokuapp.com”</a:t>
            </a:r>
          </a:p>
          <a:p>
            <a:r>
              <a:rPr lang="en-US" dirty="0"/>
              <a:t>Click Google+ button</a:t>
            </a:r>
          </a:p>
          <a:p>
            <a:pPr lvl="1"/>
            <a:r>
              <a:rPr lang="en-US" dirty="0"/>
              <a:t>Should see Google+ share dialog with </a:t>
            </a:r>
            <a:r>
              <a:rPr lang="en-US" dirty="0" err="1"/>
              <a:t>JamATuna</a:t>
            </a:r>
            <a:r>
              <a:rPr lang="en-US" dirty="0"/>
              <a:t> logo as thumbnail, “Jam-a-Tuna” as the title, and “Welcome to Jam-a-Tuna!” as the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52194-CD1E-40BD-9977-C10A26A10949}"/>
              </a:ext>
            </a:extLst>
          </p:cNvPr>
          <p:cNvSpPr txBox="1"/>
          <p:nvPr/>
        </p:nvSpPr>
        <p:spPr>
          <a:xfrm>
            <a:off x="5460709" y="2319925"/>
            <a:ext cx="2162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Reddit Link Dialog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12A27-3819-4EFE-B490-62523AE4D718}"/>
              </a:ext>
            </a:extLst>
          </p:cNvPr>
          <p:cNvSpPr txBox="1"/>
          <p:nvPr/>
        </p:nvSpPr>
        <p:spPr>
          <a:xfrm>
            <a:off x="5460709" y="4494556"/>
            <a:ext cx="2162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Google+ Share Dialog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4D981-2FC7-4C6E-81E4-F4385F8C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761" y="1690688"/>
            <a:ext cx="3630038" cy="194736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8B78A3-17AC-4411-9B60-8654A6DD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649" y="4259955"/>
            <a:ext cx="3650837" cy="194736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77386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B858-F2E3-4271-9522-58AE4BFD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Page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669F-B590-405D-B68B-F38309DFF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206" cy="4351338"/>
          </a:xfrm>
        </p:spPr>
        <p:txBody>
          <a:bodyPr/>
          <a:lstStyle/>
          <a:p>
            <a:r>
              <a:rPr lang="en-US" dirty="0"/>
              <a:t>Test buttons</a:t>
            </a:r>
          </a:p>
          <a:p>
            <a:pPr lvl="1"/>
            <a:r>
              <a:rPr lang="en-US" dirty="0"/>
              <a:t>Home returns to home page</a:t>
            </a:r>
          </a:p>
          <a:p>
            <a:pPr lvl="1"/>
            <a:r>
              <a:rPr lang="en-US" dirty="0"/>
              <a:t>Back returns to last page</a:t>
            </a:r>
          </a:p>
          <a:p>
            <a:r>
              <a:rPr lang="en-US" dirty="0"/>
              <a:t>Test toggles</a:t>
            </a:r>
          </a:p>
          <a:p>
            <a:pPr lvl="1"/>
            <a:r>
              <a:rPr lang="en-US" dirty="0"/>
              <a:t>Turn on and off hats</a:t>
            </a:r>
          </a:p>
          <a:p>
            <a:pPr lvl="1"/>
            <a:r>
              <a:rPr lang="en-US" dirty="0"/>
              <a:t>Turn on and off shakers</a:t>
            </a:r>
          </a:p>
          <a:p>
            <a:pPr lvl="1"/>
            <a:r>
              <a:rPr lang="en-US" dirty="0"/>
              <a:t>Turn on and off congas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CF11B-ED83-4771-AC09-63353861F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7"/>
          <a:stretch/>
        </p:blipFill>
        <p:spPr>
          <a:xfrm>
            <a:off x="6096000" y="2164186"/>
            <a:ext cx="5210262" cy="25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6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B858-F2E3-4271-9522-58AE4BFD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Page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669F-B590-405D-B68B-F38309DFF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206" cy="4351338"/>
          </a:xfrm>
        </p:spPr>
        <p:txBody>
          <a:bodyPr/>
          <a:lstStyle/>
          <a:p>
            <a:r>
              <a:rPr lang="en-US" dirty="0"/>
              <a:t>Test canvas</a:t>
            </a:r>
          </a:p>
          <a:p>
            <a:pPr lvl="1"/>
            <a:r>
              <a:rPr lang="en-US" dirty="0"/>
              <a:t>Entering canvas, mouse pointer changes to hand</a:t>
            </a:r>
          </a:p>
          <a:p>
            <a:pPr lvl="1"/>
            <a:r>
              <a:rPr lang="en-US" dirty="0"/>
              <a:t>Leaving canvas, mouse pointer changes back to default</a:t>
            </a:r>
          </a:p>
          <a:p>
            <a:pPr lvl="1"/>
            <a:r>
              <a:rPr lang="en-US" dirty="0"/>
              <a:t>Hovering over a button tile will change its brightness</a:t>
            </a:r>
          </a:p>
          <a:p>
            <a:pPr lvl="2"/>
            <a:r>
              <a:rPr lang="en-US" dirty="0"/>
              <a:t>Smooth fade in and fade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CF11B-ED83-4771-AC09-63353861F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7"/>
          <a:stretch/>
        </p:blipFill>
        <p:spPr>
          <a:xfrm>
            <a:off x="6143538" y="729668"/>
            <a:ext cx="5210262" cy="2529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586E1-9BF8-40A9-A290-262C4ACE2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50" r="4037" b="1719"/>
          <a:stretch/>
        </p:blipFill>
        <p:spPr>
          <a:xfrm>
            <a:off x="6143537" y="3429000"/>
            <a:ext cx="5210261" cy="253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80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B858-F2E3-4271-9522-58AE4BFD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Page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669F-B590-405D-B68B-F38309DFF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206" cy="4351338"/>
          </a:xfrm>
        </p:spPr>
        <p:txBody>
          <a:bodyPr/>
          <a:lstStyle/>
          <a:p>
            <a:r>
              <a:rPr lang="en-US" dirty="0"/>
              <a:t>Test canvas con.</a:t>
            </a:r>
          </a:p>
          <a:p>
            <a:pPr lvl="1"/>
            <a:r>
              <a:rPr lang="en-US" dirty="0"/>
              <a:t>Clicking a button tile will produce a sound</a:t>
            </a:r>
          </a:p>
          <a:p>
            <a:pPr lvl="1"/>
            <a:r>
              <a:rPr lang="en-US" dirty="0"/>
              <a:t>Hold clicking a button tile will repeatedly produce sounds</a:t>
            </a:r>
          </a:p>
          <a:p>
            <a:pPr lvl="2"/>
            <a:r>
              <a:rPr lang="en-US" dirty="0"/>
              <a:t>Every sound will be on the beat playing 1/8 notes</a:t>
            </a:r>
          </a:p>
          <a:p>
            <a:pPr lvl="1"/>
            <a:r>
              <a:rPr lang="en-US" dirty="0"/>
              <a:t>Holding left click while moving to other tiles will continue to produce sounds</a:t>
            </a:r>
          </a:p>
          <a:p>
            <a:pPr lvl="1"/>
            <a:r>
              <a:rPr lang="en-US" dirty="0"/>
              <a:t>Hold click will persist even if canvas is exited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CF11B-ED83-4771-AC09-63353861F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7"/>
          <a:stretch/>
        </p:blipFill>
        <p:spPr>
          <a:xfrm>
            <a:off x="6143538" y="729668"/>
            <a:ext cx="5210262" cy="2529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586E1-9BF8-40A9-A290-262C4ACE2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50" r="4037" b="1719"/>
          <a:stretch/>
        </p:blipFill>
        <p:spPr>
          <a:xfrm>
            <a:off x="6143537" y="3429000"/>
            <a:ext cx="5210261" cy="253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91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B858-F2E3-4271-9522-58AE4BFD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Page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669F-B590-405D-B68B-F38309DFF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206" cy="4351338"/>
          </a:xfrm>
        </p:spPr>
        <p:txBody>
          <a:bodyPr/>
          <a:lstStyle/>
          <a:p>
            <a:r>
              <a:rPr lang="en-US" dirty="0"/>
              <a:t>Test encoders</a:t>
            </a:r>
          </a:p>
          <a:p>
            <a:pPr lvl="1"/>
            <a:r>
              <a:rPr lang="en-US" dirty="0"/>
              <a:t>Gain knob will change corresponding column’s gain</a:t>
            </a:r>
          </a:p>
          <a:p>
            <a:pPr lvl="2"/>
            <a:r>
              <a:rPr lang="en-US" dirty="0"/>
              <a:t>Logarithmic scaling</a:t>
            </a:r>
          </a:p>
          <a:p>
            <a:pPr lvl="1"/>
            <a:r>
              <a:rPr lang="en-US" dirty="0"/>
              <a:t>Pan knob will change corresponding column’s pan position</a:t>
            </a:r>
          </a:p>
          <a:p>
            <a:pPr lvl="2"/>
            <a:r>
              <a:rPr lang="en-US" dirty="0"/>
              <a:t>Left and right sounding</a:t>
            </a:r>
          </a:p>
          <a:p>
            <a:pPr lvl="1"/>
            <a:r>
              <a:rPr lang="en-US" dirty="0"/>
              <a:t>After changing the gain and pan, play sounds for the corresponding column</a:t>
            </a:r>
          </a:p>
          <a:p>
            <a:pPr lvl="2"/>
            <a:r>
              <a:rPr lang="en-US" dirty="0"/>
              <a:t>Should sound as expected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CF11B-ED83-4771-AC09-63353861F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7"/>
          <a:stretch/>
        </p:blipFill>
        <p:spPr>
          <a:xfrm>
            <a:off x="6143538" y="729668"/>
            <a:ext cx="5210262" cy="2529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586E1-9BF8-40A9-A290-262C4ACE2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50" r="4037" b="1719"/>
          <a:stretch/>
        </p:blipFill>
        <p:spPr>
          <a:xfrm>
            <a:off x="6143537" y="3429000"/>
            <a:ext cx="5210261" cy="253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2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B858-F2E3-4271-9522-58AE4BFD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</a:t>
            </a:r>
            <a:r>
              <a:rPr lang="en-US"/>
              <a:t>Page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669F-B590-405D-B68B-F38309DFF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20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Test multiplayer</a:t>
            </a:r>
          </a:p>
          <a:p>
            <a:pPr lvl="1"/>
            <a:r>
              <a:rPr lang="en-US" dirty="0"/>
              <a:t>Open two tabs (Tab 1, Tab 2)</a:t>
            </a:r>
          </a:p>
          <a:p>
            <a:pPr lvl="1"/>
            <a:r>
              <a:rPr lang="en-US" dirty="0"/>
              <a:t>Clicking on a button tile in Tab 1 will make a sound play in Tab 2 as well as the corresponding tile pulse white</a:t>
            </a:r>
          </a:p>
          <a:p>
            <a:pPr lvl="2"/>
            <a:r>
              <a:rPr lang="en-US" dirty="0"/>
              <a:t>Smooth pulse</a:t>
            </a:r>
          </a:p>
          <a:p>
            <a:pPr lvl="2"/>
            <a:r>
              <a:rPr lang="en-US" dirty="0"/>
              <a:t>Audio should be in sync on Tab 2</a:t>
            </a:r>
          </a:p>
          <a:p>
            <a:pPr lvl="1"/>
            <a:r>
              <a:rPr lang="en-US" dirty="0"/>
              <a:t>Gain, Pan, and Drum toggles work per client</a:t>
            </a:r>
          </a:p>
          <a:p>
            <a:pPr lvl="1"/>
            <a:r>
              <a:rPr lang="en-US" dirty="0"/>
              <a:t>Sounds should not be played to any user outside the jam room.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365B6-720A-43E3-AACB-0C5F7DE1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17" y="3815695"/>
            <a:ext cx="4921134" cy="2677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217C7-83A3-4926-8524-F98C4956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368" y="751820"/>
            <a:ext cx="4904283" cy="2677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D634BA-89C7-42A4-AAB7-173FF1D0C8B7}"/>
              </a:ext>
            </a:extLst>
          </p:cNvPr>
          <p:cNvSpPr txBox="1"/>
          <p:nvPr/>
        </p:nvSpPr>
        <p:spPr>
          <a:xfrm>
            <a:off x="6596743" y="365125"/>
            <a:ext cx="68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76EA7-83E6-41AF-832D-66D025BA6569}"/>
              </a:ext>
            </a:extLst>
          </p:cNvPr>
          <p:cNvSpPr txBox="1"/>
          <p:nvPr/>
        </p:nvSpPr>
        <p:spPr>
          <a:xfrm>
            <a:off x="6596743" y="3446363"/>
            <a:ext cx="68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2</a:t>
            </a:r>
          </a:p>
        </p:txBody>
      </p:sp>
    </p:spTree>
    <p:extLst>
      <p:ext uri="{BB962C8B-B14F-4D97-AF65-F5344CB8AC3E}">
        <p14:creationId xmlns:p14="http://schemas.microsoft.com/office/powerpoint/2010/main" val="265925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A237-80A0-4BEF-933F-6287868B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D1AA-C37C-4BB4-AF76-0F64C44A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376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Click “Users” button on home page.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http://localhost:3000/html/users.html</a:t>
            </a:r>
            <a:endParaRPr lang="en-US" dirty="0"/>
          </a:p>
          <a:p>
            <a:pPr lvl="1"/>
            <a:r>
              <a:rPr lang="en-US" dirty="0"/>
              <a:t>From top to bottom; should see “Search Users” header; a row containing a search bar, a “Search” button, and a “Go Back” button from left to right; a “Users” header; and a list of all usernames in the database</a:t>
            </a:r>
          </a:p>
          <a:p>
            <a:pPr lvl="1"/>
            <a:r>
              <a:rPr lang="en-US" dirty="0"/>
              <a:t>Search bar should be empty with “Search” placeholder.</a:t>
            </a:r>
          </a:p>
          <a:p>
            <a:pPr lvl="1"/>
            <a:r>
              <a:rPr lang="en-US" dirty="0"/>
              <a:t>Odd-numbered list entries should be colored light-blue while even-numbered entries are colored light-green.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4717D-E8F9-4EA7-A20E-B37E73AC6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7906"/>
            <a:ext cx="5690616" cy="305277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1086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A237-80A0-4BEF-933F-6287868B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D1AA-C37C-4BB4-AF76-0F64C44A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376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Enter “t” (or other prefix (ignoring case) of a username in the list) into search bar and click “Search” button.</a:t>
            </a:r>
          </a:p>
          <a:p>
            <a:pPr lvl="1"/>
            <a:r>
              <a:rPr lang="en-US" dirty="0"/>
              <a:t>User list should only display usernames in database with matching prefixes (ignoring case)</a:t>
            </a:r>
          </a:p>
          <a:p>
            <a:pPr lvl="1"/>
            <a:r>
              <a:rPr lang="en-US" dirty="0"/>
              <a:t>Odd-numbered entries should still be colored light-blue while even-numbered entries should still be colored light-green.</a:t>
            </a:r>
          </a:p>
          <a:p>
            <a:r>
              <a:rPr lang="en-US" dirty="0"/>
              <a:t>Enter “tdog191” (or other username in database) into search bar and click “Search” button.</a:t>
            </a:r>
          </a:p>
          <a:p>
            <a:pPr lvl="1"/>
            <a:r>
              <a:rPr lang="en-US" dirty="0"/>
              <a:t>Old search results should disappear, and the new search results should be displayed.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1A70E-6F73-40B3-8DE3-8D98DC7C75A1}"/>
              </a:ext>
            </a:extLst>
          </p:cNvPr>
          <p:cNvSpPr txBox="1"/>
          <p:nvPr/>
        </p:nvSpPr>
        <p:spPr>
          <a:xfrm>
            <a:off x="7930662" y="766296"/>
            <a:ext cx="1872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E775B-7383-40DF-8FD3-E20577BCFA5F}"/>
              </a:ext>
            </a:extLst>
          </p:cNvPr>
          <p:cNvSpPr txBox="1"/>
          <p:nvPr/>
        </p:nvSpPr>
        <p:spPr>
          <a:xfrm>
            <a:off x="7930662" y="3739684"/>
            <a:ext cx="2329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Second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AC806-34A8-453D-A3A2-B037E063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969" y="1289516"/>
            <a:ext cx="4536831" cy="24338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623DF-32A3-42AD-AB51-36BD4FF5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969" y="4515734"/>
            <a:ext cx="4536832" cy="116555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3430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“tdog191” (or other search result entry on “Users” page).</a:t>
            </a:r>
          </a:p>
          <a:p>
            <a:pPr lvl="1"/>
            <a:r>
              <a:rPr lang="en-US" dirty="0"/>
              <a:t>Should navigate to </a:t>
            </a:r>
            <a:r>
              <a:rPr lang="en-US" dirty="0">
                <a:hlinkClick r:id="rId2"/>
              </a:rPr>
              <a:t>http://localhost:3000/html/profile.html</a:t>
            </a:r>
            <a:endParaRPr lang="en-US" dirty="0"/>
          </a:p>
          <a:p>
            <a:pPr lvl="1"/>
            <a:r>
              <a:rPr lang="en-US" dirty="0"/>
              <a:t>Should see profile page with “Profile”, “Followers”, and “Settings” tabs</a:t>
            </a:r>
          </a:p>
          <a:p>
            <a:pPr lvl="1"/>
            <a:r>
              <a:rPr lang="en-US" dirty="0"/>
              <a:t>Should see user’s profile picture with user’s username, social media buttons (not implemented), and “Go Back” button underneath</a:t>
            </a:r>
          </a:p>
          <a:p>
            <a:pPr lvl="1"/>
            <a:r>
              <a:rPr lang="en-US" dirty="0"/>
              <a:t>Tabs should be clickable.</a:t>
            </a:r>
          </a:p>
          <a:p>
            <a:pPr lvl="1"/>
            <a:r>
              <a:rPr lang="en-US" dirty="0"/>
              <a:t>Profile page should adjust layout depending on screen orientation.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0B86E-7D87-414E-9FE4-3EB1FA791CB8}"/>
              </a:ext>
            </a:extLst>
          </p:cNvPr>
          <p:cNvSpPr txBox="1"/>
          <p:nvPr/>
        </p:nvSpPr>
        <p:spPr>
          <a:xfrm>
            <a:off x="10275278" y="5122852"/>
            <a:ext cx="1629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Full-Sized Window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8944A-785D-409A-A40A-214DFC9543BF}"/>
              </a:ext>
            </a:extLst>
          </p:cNvPr>
          <p:cNvSpPr txBox="1"/>
          <p:nvPr/>
        </p:nvSpPr>
        <p:spPr>
          <a:xfrm>
            <a:off x="6603024" y="736581"/>
            <a:ext cx="1629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Vertical Window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9430C-15FE-404E-A37A-E34D0F4A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86" y="4001294"/>
            <a:ext cx="4136025" cy="22188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EFFDA-F250-4648-BFC6-23B50F3ED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376" y="736581"/>
            <a:ext cx="2833424" cy="304002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4112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E2E-86DB-452D-A0BD-07975F40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A5CE-75CF-4CD3-ABC1-3FC5B292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486" cy="4351338"/>
          </a:xfrm>
        </p:spPr>
        <p:txBody>
          <a:bodyPr>
            <a:normAutofit/>
          </a:bodyPr>
          <a:lstStyle/>
          <a:p>
            <a:r>
              <a:rPr lang="en-US" dirty="0"/>
              <a:t>Click “Settings” tab on “Profile” page.</a:t>
            </a:r>
          </a:p>
          <a:p>
            <a:pPr lvl="1"/>
            <a:r>
              <a:rPr lang="en-US" dirty="0"/>
              <a:t>Should see dropdown menu with label “Select Profile Image”</a:t>
            </a:r>
          </a:p>
          <a:p>
            <a:pPr lvl="1"/>
            <a:r>
              <a:rPr lang="en-US" dirty="0"/>
              <a:t>Dropdown menu should have image corresponding to profile picture selected by default (“Blue Fish” in examples on this slide).</a:t>
            </a:r>
          </a:p>
          <a:p>
            <a:pPr lvl="1"/>
            <a:r>
              <a:rPr lang="en-US" dirty="0"/>
              <a:t>Dropdown menu should have “Orange Fish”, “Blue Fish”, “Clown Fish”, “Tuna”, “</a:t>
            </a:r>
            <a:r>
              <a:rPr lang="en-US" dirty="0" err="1"/>
              <a:t>JamATuna</a:t>
            </a:r>
            <a:r>
              <a:rPr lang="en-US" dirty="0"/>
              <a:t>”, and “Other” options.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0B86E-7D87-414E-9FE4-3EB1FA791CB8}"/>
              </a:ext>
            </a:extLst>
          </p:cNvPr>
          <p:cNvSpPr txBox="1"/>
          <p:nvPr/>
        </p:nvSpPr>
        <p:spPr>
          <a:xfrm>
            <a:off x="9546875" y="5538768"/>
            <a:ext cx="1806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Dropdown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8944A-785D-409A-A40A-214DFC9543BF}"/>
              </a:ext>
            </a:extLst>
          </p:cNvPr>
          <p:cNvSpPr txBox="1"/>
          <p:nvPr/>
        </p:nvSpPr>
        <p:spPr>
          <a:xfrm>
            <a:off x="5838093" y="736581"/>
            <a:ext cx="1629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Settings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3C0A7-878B-472D-8C1A-E8139E7A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24" y="630228"/>
            <a:ext cx="3953558" cy="21209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B997A-F216-4B20-97EF-3FE039C85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62" y="4041774"/>
            <a:ext cx="4155820" cy="132556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84882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4369</Words>
  <Application>Microsoft Office PowerPoint</Application>
  <PresentationFormat>Widescreen</PresentationFormat>
  <Paragraphs>387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Test Plan</vt:lpstr>
      <vt:lpstr>Run Server</vt:lpstr>
      <vt:lpstr>Home Page</vt:lpstr>
      <vt:lpstr>Social Media</vt:lpstr>
      <vt:lpstr>Social Media Cont.</vt:lpstr>
      <vt:lpstr>Users Page</vt:lpstr>
      <vt:lpstr>User Search</vt:lpstr>
      <vt:lpstr>Profile Page</vt:lpstr>
      <vt:lpstr>Settings Tab</vt:lpstr>
      <vt:lpstr>Available Profile Pictures</vt:lpstr>
      <vt:lpstr>“Save Changes” Button</vt:lpstr>
      <vt:lpstr>Uploading Profile Pictures</vt:lpstr>
      <vt:lpstr>Navigating Back to Home Page</vt:lpstr>
      <vt:lpstr>Login Page</vt:lpstr>
      <vt:lpstr>Login Page Error Messages</vt:lpstr>
      <vt:lpstr>Signup Page</vt:lpstr>
      <vt:lpstr>Signup Page Error Messages</vt:lpstr>
      <vt:lpstr>Signup Page Error Messages Cont.</vt:lpstr>
      <vt:lpstr>Signup Page (Username Already Exists)</vt:lpstr>
      <vt:lpstr>Signup Page (Success)</vt:lpstr>
      <vt:lpstr>Navigate Back To Home Page from Signup Page</vt:lpstr>
      <vt:lpstr>Login Page (Username Does Not Exist)</vt:lpstr>
      <vt:lpstr>Login Page (Incorrect Password)</vt:lpstr>
      <vt:lpstr>Login Page (Success)</vt:lpstr>
      <vt:lpstr>Navigate Back To Home Page from Login Page</vt:lpstr>
      <vt:lpstr>Home Page (After Login)</vt:lpstr>
      <vt:lpstr>Jam Rooms Page</vt:lpstr>
      <vt:lpstr>Create Jam Room Page</vt:lpstr>
      <vt:lpstr>Navigate Back To Jam Rooms Page from Jam Room Creation Page</vt:lpstr>
      <vt:lpstr>Create Jam Room Page Error Messages</vt:lpstr>
      <vt:lpstr>Create Jam Room Page (Jam Room Already Exists)</vt:lpstr>
      <vt:lpstr>Create Jam Room Page (Owner Username Does Not Exist)</vt:lpstr>
      <vt:lpstr>Create Jam Room Page (Success)</vt:lpstr>
      <vt:lpstr>Jam Room Search (Search by Name)</vt:lpstr>
      <vt:lpstr>Jam Room Search (Search by Owner)</vt:lpstr>
      <vt:lpstr>Jam Room Search (Search by Minimum Number of Members)</vt:lpstr>
      <vt:lpstr>Navigate Back To Home Page from Jam Rooms Page</vt:lpstr>
      <vt:lpstr>Join Jam Room Page</vt:lpstr>
      <vt:lpstr>Navigate Back To Jam Rooms Page from Jam Room Joining Page</vt:lpstr>
      <vt:lpstr>Join Jam Room Page Error Messages</vt:lpstr>
      <vt:lpstr>Join Jam Room Page (Joiner Username Does Not Exist)</vt:lpstr>
      <vt:lpstr>Join Jam Room Page (Success)</vt:lpstr>
      <vt:lpstr>Jam Room Page</vt:lpstr>
      <vt:lpstr>Navigate Back To Jam Rooms Page from Jam Room Page</vt:lpstr>
      <vt:lpstr>Chat Page</vt:lpstr>
      <vt:lpstr>Chat Page Cont.</vt:lpstr>
      <vt:lpstr>Chat Page Example</vt:lpstr>
      <vt:lpstr>Reloading Chat Page</vt:lpstr>
      <vt:lpstr>Audio Page</vt:lpstr>
      <vt:lpstr>Audio Page Cont.</vt:lpstr>
      <vt:lpstr>Audio Page Cont.</vt:lpstr>
      <vt:lpstr>Audio Page Cont.</vt:lpstr>
      <vt:lpstr>Audio Page Cont.</vt:lpstr>
      <vt:lpstr>Audio Page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Plan</dc:title>
  <dc:creator>Eric Auster</dc:creator>
  <cp:lastModifiedBy>Tommy Warther</cp:lastModifiedBy>
  <cp:revision>67</cp:revision>
  <dcterms:created xsi:type="dcterms:W3CDTF">2018-11-13T05:54:09Z</dcterms:created>
  <dcterms:modified xsi:type="dcterms:W3CDTF">2018-12-11T15:24:16Z</dcterms:modified>
</cp:coreProperties>
</file>